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80" r:id="rId23"/>
    <p:sldId id="281" r:id="rId24"/>
    <p:sldId id="282" r:id="rId25"/>
    <p:sldId id="283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3F24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234" autoAdjust="0"/>
  </p:normalViewPr>
  <p:slideViewPr>
    <p:cSldViewPr>
      <p:cViewPr varScale="1">
        <p:scale>
          <a:sx n="86" d="100"/>
          <a:sy n="86" d="100"/>
        </p:scale>
        <p:origin x="-1092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5762F-1EEE-4CC0-8D30-C66D780A757F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1862D-EB7E-4C4B-ABB8-75D9ABC8B7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5762F-1EEE-4CC0-8D30-C66D780A757F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1862D-EB7E-4C4B-ABB8-75D9ABC8B7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5762F-1EEE-4CC0-8D30-C66D780A757F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1862D-EB7E-4C4B-ABB8-75D9ABC8B7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5762F-1EEE-4CC0-8D30-C66D780A757F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1862D-EB7E-4C4B-ABB8-75D9ABC8B7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5762F-1EEE-4CC0-8D30-C66D780A757F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1862D-EB7E-4C4B-ABB8-75D9ABC8B7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5762F-1EEE-4CC0-8D30-C66D780A757F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1862D-EB7E-4C4B-ABB8-75D9ABC8B7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5762F-1EEE-4CC0-8D30-C66D780A757F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1862D-EB7E-4C4B-ABB8-75D9ABC8B7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5762F-1EEE-4CC0-8D30-C66D780A757F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1862D-EB7E-4C4B-ABB8-75D9ABC8B7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5762F-1EEE-4CC0-8D30-C66D780A757F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1862D-EB7E-4C4B-ABB8-75D9ABC8B7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5762F-1EEE-4CC0-8D30-C66D780A757F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1862D-EB7E-4C4B-ABB8-75D9ABC8B7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5762F-1EEE-4CC0-8D30-C66D780A757F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1862D-EB7E-4C4B-ABB8-75D9ABC8B7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25762F-1EEE-4CC0-8D30-C66D780A757F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A1862D-EB7E-4C4B-ABB8-75D9ABC8B76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1534418"/>
            <a:ext cx="91440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تلعب المبيدات الحشرية دورا كبيرا في التأثير سواء على صحة </a:t>
            </a:r>
            <a:r>
              <a:rPr kumimoji="0" lang="ar-SA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الانسان</a:t>
            </a:r>
            <a:r>
              <a:rPr kumimoji="0" lang="ar-SA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SA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او</a:t>
            </a:r>
            <a:r>
              <a:rPr kumimoji="0" lang="ar-SA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الحيوانات </a:t>
            </a:r>
            <a:r>
              <a:rPr kumimoji="0" lang="ar-SA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او</a:t>
            </a:r>
            <a:r>
              <a:rPr kumimoji="0" lang="ar-SA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البيئة </a:t>
            </a:r>
            <a:r>
              <a:rPr kumimoji="0" lang="ar-SA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اذا</a:t>
            </a:r>
            <a:r>
              <a:rPr kumimoji="0" lang="ar-SA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لم يتم </a:t>
            </a:r>
            <a:r>
              <a:rPr kumimoji="0" lang="ar-SA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اتباع</a:t>
            </a:r>
            <a:r>
              <a:rPr kumimoji="0" lang="ar-SA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SA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الارشادات</a:t>
            </a:r>
            <a:r>
              <a:rPr kumimoji="0" lang="ar-SA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SA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او</a:t>
            </a:r>
            <a:r>
              <a:rPr kumimoji="0" lang="ar-SA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التعليمات الخاصة بكل مبيد حشري </a:t>
            </a:r>
            <a:r>
              <a:rPr kumimoji="0" lang="ar-SA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او</a:t>
            </a:r>
            <a:r>
              <a:rPr kumimoji="0" lang="ar-SA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المرفقة مع كل عبوة ورغم تأثير هذه المبيدات </a:t>
            </a:r>
            <a:r>
              <a:rPr kumimoji="0" lang="ar-SA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الا</a:t>
            </a:r>
            <a:r>
              <a:rPr kumimoji="0" lang="ar-SA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SA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انها</a:t>
            </a:r>
            <a:r>
              <a:rPr kumimoji="0" lang="ar-SA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في </a:t>
            </a:r>
            <a:r>
              <a:rPr kumimoji="0" lang="ar-SA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احيان</a:t>
            </a:r>
            <a:r>
              <a:rPr kumimoji="0" lang="ar-SA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كثيرة </a:t>
            </a:r>
            <a:r>
              <a:rPr kumimoji="0" lang="ar-SA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اصبحت</a:t>
            </a:r>
            <a:r>
              <a:rPr kumimoji="0" lang="ar-SA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ضرورة لاستخدامها لمكافحة الحشرات والقوارض</a:t>
            </a:r>
            <a:r>
              <a:rPr kumimoji="0" lang="ar-LB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.</a:t>
            </a:r>
            <a:endParaRPr kumimoji="0" lang="ar-S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795754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3200" b="0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المبيدات</a:t>
            </a:r>
            <a:endParaRPr kumimoji="0" lang="ar-SA" sz="3200" b="0" i="0" u="none" strike="noStrike" cap="none" normalizeH="0" baseline="0" dirty="0" smtClean="0">
              <a:ln>
                <a:noFill/>
              </a:ln>
              <a:solidFill>
                <a:srgbClr val="73F240"/>
              </a:solidFill>
              <a:effectLst/>
              <a:latin typeface="Arial" pitchFamily="34" charset="0"/>
              <a:cs typeface="A- Amir 3" pitchFamily="2" charset="-78"/>
            </a:endParaRPr>
          </a:p>
        </p:txBody>
      </p:sp>
      <p:pic>
        <p:nvPicPr>
          <p:cNvPr id="7" name="Picture 4" descr="مبيدات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4191000"/>
            <a:ext cx="6572250" cy="2105025"/>
          </a:xfrm>
          <a:prstGeom prst="rect">
            <a:avLst/>
          </a:prstGeom>
          <a:noFill/>
        </p:spPr>
      </p:pic>
      <p:pic>
        <p:nvPicPr>
          <p:cNvPr id="5" name="Picture 4" descr="Z:\دائرة جمعية اصدقاء البيئة\2011\Irshif 2011\IN 2011\اصدقاء البيئة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3276600" y="838200"/>
            <a:ext cx="56388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800" b="1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حفظ وتخزين المبيدات: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rgbClr val="73F240"/>
              </a:solidFill>
              <a:effectLst/>
              <a:latin typeface="Arial" pitchFamily="34" charset="0"/>
              <a:cs typeface="A- Amir 3" pitchFamily="2" charset="-78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إن عملية التخزين الآمن والمضمون للمبيدات:</a:t>
            </a:r>
            <a:endParaRPr kumimoji="0" lang="ar-LB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- Amir 1" pitchFamily="2" charset="-78"/>
            </a:endParaRPr>
          </a:p>
          <a:p>
            <a:pPr lvl="0" algn="r" rtl="1"/>
            <a:r>
              <a:rPr lang="ar-LB" sz="2800" dirty="0" smtClean="0">
                <a:solidFill>
                  <a:srgbClr val="73F240"/>
                </a:solidFill>
                <a:cs typeface="A- Amir 3" pitchFamily="2" charset="-78"/>
              </a:rPr>
              <a:t>-</a:t>
            </a:r>
            <a:r>
              <a:rPr lang="ar-LB" sz="2800" dirty="0" smtClean="0"/>
              <a:t> </a:t>
            </a:r>
            <a:r>
              <a:rPr lang="ar-SA" sz="2800" dirty="0" smtClean="0">
                <a:cs typeface="A- Amir 1" pitchFamily="2" charset="-78"/>
              </a:rPr>
              <a:t>تسمح </a:t>
            </a:r>
            <a:r>
              <a:rPr lang="ar-SA" sz="2800" dirty="0">
                <a:cs typeface="A- Amir 1" pitchFamily="2" charset="-78"/>
              </a:rPr>
              <a:t>بتفادي كل مخاطر التسمم العارض </a:t>
            </a:r>
            <a:r>
              <a:rPr lang="ar-SA" sz="2800" dirty="0" err="1">
                <a:cs typeface="A- Amir 1" pitchFamily="2" charset="-78"/>
              </a:rPr>
              <a:t>بها</a:t>
            </a:r>
            <a:r>
              <a:rPr lang="ar-SA" sz="2800" dirty="0">
                <a:cs typeface="A- Amir 1" pitchFamily="2" charset="-78"/>
              </a:rPr>
              <a:t>.</a:t>
            </a:r>
            <a:endParaRPr lang="en-US" sz="2800" dirty="0">
              <a:cs typeface="A- Amir 1" pitchFamily="2" charset="-78"/>
            </a:endParaRPr>
          </a:p>
          <a:p>
            <a:pPr algn="r"/>
            <a:r>
              <a:rPr lang="ar-LB" sz="2800" dirty="0" smtClean="0">
                <a:solidFill>
                  <a:srgbClr val="73F240"/>
                </a:solidFill>
                <a:cs typeface="A- Amir 3" pitchFamily="2" charset="-78"/>
              </a:rPr>
              <a:t>-</a:t>
            </a:r>
            <a:r>
              <a:rPr lang="ar-LB" sz="2800" dirty="0" smtClean="0">
                <a:cs typeface="A- Amir 1" pitchFamily="2" charset="-78"/>
              </a:rPr>
              <a:t> </a:t>
            </a:r>
            <a:r>
              <a:rPr lang="ar-SA" sz="2800" dirty="0" smtClean="0">
                <a:cs typeface="A- Amir 1" pitchFamily="2" charset="-78"/>
              </a:rPr>
              <a:t>كذلك </a:t>
            </a:r>
            <a:r>
              <a:rPr lang="ar-SA" sz="2800" dirty="0">
                <a:cs typeface="A- Amir 1" pitchFamily="2" charset="-78"/>
              </a:rPr>
              <a:t>فهي تحفظ لهذه المواد </a:t>
            </a:r>
            <a:r>
              <a:rPr lang="ar-SA" sz="2800" dirty="0" smtClean="0">
                <a:cs typeface="A- Amir 1" pitchFamily="2" charset="-78"/>
              </a:rPr>
              <a:t>فعاليتها</a:t>
            </a:r>
            <a:r>
              <a:rPr lang="ar-LB" sz="2800" dirty="0" smtClean="0">
                <a:cs typeface="A- Amir 1" pitchFamily="2" charset="-78"/>
              </a:rPr>
              <a:t>.</a:t>
            </a:r>
            <a:endParaRPr kumimoji="0" lang="ar-S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3886200"/>
            <a:ext cx="91440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ar-LB" sz="2800" b="1" dirty="0">
                <a:solidFill>
                  <a:srgbClr val="73F240"/>
                </a:solidFill>
                <a:latin typeface="Arial" pitchFamily="34" charset="0"/>
                <a:ea typeface="Times New Roman" pitchFamily="18" charset="0"/>
                <a:cs typeface="A- Amir 3" pitchFamily="2" charset="-78"/>
              </a:rPr>
              <a:t>إ</a:t>
            </a:r>
            <a:r>
              <a:rPr kumimoji="0" lang="ar-SA" sz="2800" b="1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حفظ هذه المواد: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rgbClr val="73F240"/>
              </a:solidFill>
              <a:effectLst/>
              <a:latin typeface="Arial" pitchFamily="34" charset="0"/>
              <a:cs typeface="A- Amir 3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في عبواتها الخاصة الأصلية وهي محكمة الإغلاق، وعليها البطاقة الخاصة </a:t>
            </a:r>
            <a:r>
              <a:rPr kumimoji="0" lang="ar-S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بها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.</a:t>
            </a:r>
            <a:endParaRPr kumimoji="0" lang="ar-LB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- Amir 1" pitchFamily="2" charset="-78"/>
            </a:endParaRPr>
          </a:p>
          <a:p>
            <a:pPr algn="r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ar-LB" sz="2800" dirty="0" smtClean="0">
                <a:solidFill>
                  <a:srgbClr val="73F240"/>
                </a:solidFill>
                <a:latin typeface="Arial" pitchFamily="34" charset="0"/>
                <a:ea typeface="Times New Roman" pitchFamily="18" charset="0"/>
                <a:cs typeface="A- Amir 3" pitchFamily="2" charset="-78"/>
              </a:rPr>
              <a:t>-</a:t>
            </a:r>
            <a:r>
              <a:rPr lang="ar-LB" sz="2800" dirty="0" smtClean="0"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لا تضع مبيدات في وعاء مبيد آخر.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-</a:t>
            </a:r>
            <a:r>
              <a:rPr kumimoji="0" lang="ar-LB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جمع المبيدات حسب النوع، إن أمكن ضع المواد الأكثر سمية في الأعلى.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</p:txBody>
      </p:sp>
      <p:pic>
        <p:nvPicPr>
          <p:cNvPr id="20" name="Picture 19" descr="Untitled-12 copy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457200"/>
            <a:ext cx="25908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</p:pic>
      <p:pic>
        <p:nvPicPr>
          <p:cNvPr id="5" name="Picture 4" descr="Z:\دائرة جمعية اصدقاء البيئة\2011\Irshif 2011\IN 2011\اصدقاء البيئة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304800"/>
            <a:ext cx="914400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800" b="1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طبقوا قاعدة.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rgbClr val="73F240"/>
              </a:solidFill>
              <a:effectLst/>
              <a:latin typeface="Arial" pitchFamily="34" charset="0"/>
              <a:cs typeface="A- Amir 3" pitchFamily="2" charset="-78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(الذي يدخل أولا يخرج أولا).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- Amir 1" pitchFamily="2" charset="-78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-</a:t>
            </a: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يحب تفقد التعبئة بشكل منتظم الملاحظة صلاحية المادة في العبوات.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-</a:t>
            </a:r>
            <a:r>
              <a:rPr kumimoji="0" lang="ar-LB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يمنع التدخين في مكان تخزين المبيدات كما يحب الحرص على بقاء التوصيلات الكهربائية بحالة جيدة.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-</a:t>
            </a: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يجب الاحتفاظ </a:t>
            </a:r>
            <a:r>
              <a:rPr kumimoji="0" lang="ar-S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بإطفائية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حريق (من المفضل تلك التي تستخدم البودرة) وكذلك بعض المواد الماصة للسوائل مثل الرمل أو نشارة  الخشب، في مكان قريب.</a:t>
            </a:r>
            <a:endParaRPr kumimoji="0" lang="ar-S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</p:txBody>
      </p:sp>
      <p:pic>
        <p:nvPicPr>
          <p:cNvPr id="3" name="Picture 2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609600"/>
            <a:ext cx="914400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ar-SA" sz="2800" b="1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تصنيف المبيدات: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rgbClr val="73F240"/>
              </a:solidFill>
              <a:effectLst/>
              <a:latin typeface="Arial" pitchFamily="34" charset="0"/>
              <a:cs typeface="A- Amir 3" pitchFamily="2" charset="-78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ar-S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عبواتها وأنواع البطاقات</a:t>
            </a:r>
            <a:r>
              <a:rPr kumimoji="0" lang="ar-LB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: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عادة ما يخضع بيع المبيدات لضرورة استصدار رخصة تعطي من وزارة الزراعة، ومن الضروري أن تحمل عبواتها وكذلك البطاقة الخاصة بكل مبيد الأمور التالية: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اسم المبيد.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اسم وعنوان الجهة المصنعة، أو المعبئة.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رقم رخصة البيع.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اسم وتركيز العناصر النشطة في المبيد.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استعمالاته، الجرعات، والاحتياجات عند الاستعمال والقيود على الاستعمال </a:t>
            </a:r>
            <a:r>
              <a:rPr kumimoji="0" lang="ar-S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ان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وجدت.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</p:txBody>
      </p:sp>
      <p:pic>
        <p:nvPicPr>
          <p:cNvPr id="3" name="Picture 2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381000"/>
            <a:ext cx="91440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ومن جهة أخرى، فان بطاقات هذه المنتجات المحتوية على مواد خطرة من الضروري </a:t>
            </a:r>
            <a:r>
              <a:rPr kumimoji="0" lang="ar-S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ان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تحمل: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-</a:t>
            </a: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رموزا وإرشادات تدل على الخطر، (انظر إلى هذه الرموز فيما بعد).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-</a:t>
            </a: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تذكير بمخاطر محددة لكل منتج 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-</a:t>
            </a: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نصائح بالحذر.</a:t>
            </a:r>
            <a:endParaRPr kumimoji="0" lang="ar-S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</p:txBody>
      </p:sp>
      <p:pic>
        <p:nvPicPr>
          <p:cNvPr id="7" name="Picture 6" descr="Untitled-8 copy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0" y="4191000"/>
            <a:ext cx="1371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rgbClr val="808080"/>
            </a:outerShdw>
          </a:effectLst>
        </p:spPr>
      </p:pic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3733800"/>
            <a:ext cx="70866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ar-SA" sz="2800" dirty="0" smtClean="0">
                <a:cs typeface="A- Amir 1" pitchFamily="2" charset="-78"/>
              </a:rPr>
              <a:t>سام </a:t>
            </a:r>
            <a:r>
              <a:rPr lang="ar-SA" sz="2800" dirty="0">
                <a:cs typeface="A- Amir 1" pitchFamily="2" charset="-78"/>
              </a:rPr>
              <a:t>جدا: وهو المنتج الذي يسبب استنشاقه أو ابتلاعه أو تسربه من خلال الجلد، نتائج شديدة الخطورة، حادة ومزمنة ويمكن أن يسبب الموت أيضا</a:t>
            </a:r>
            <a:endParaRPr lang="en-US" sz="2800" dirty="0">
              <a:cs typeface="A- Amir 1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086600" y="3733800"/>
            <a:ext cx="609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b="1" dirty="0">
                <a:solidFill>
                  <a:srgbClr val="FF0000"/>
                </a:solidFill>
              </a:rPr>
              <a:t>+</a:t>
            </a:r>
            <a:r>
              <a:rPr lang="en-US" sz="2400" b="1" dirty="0">
                <a:solidFill>
                  <a:srgbClr val="FF0000"/>
                </a:solidFill>
              </a:rPr>
              <a:t>T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381000" y="5410200"/>
            <a:ext cx="67818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سام: وهو المنتج الذي يسبب استنشاقه أو ابتلاعه أو تسربه من خلال الجلد نتائج خطرة، حادة ومزمنة وقد يؤدي إلى</a:t>
            </a:r>
            <a:r>
              <a:rPr lang="en-US" sz="2800" dirty="0"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الوفاة.</a:t>
            </a:r>
            <a:endParaRPr kumimoji="0" lang="ar-S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162800" y="5410200"/>
            <a:ext cx="3626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T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10" name="Picture 9" descr="Z:\دائرة جمعية اصدقاء البيئة\2011\Irshif 2011\IN 2011\اصدقاء البيئة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68580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raditional Arabic" pitchFamily="2" charset="-78"/>
              </a:rPr>
              <a:t>.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Untitled-9 copy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72400" y="304800"/>
            <a:ext cx="12192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rgbClr val="808080"/>
            </a:outerShdw>
          </a:effectLst>
        </p:spPr>
      </p:pic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381001"/>
            <a:ext cx="7162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ar-SA" sz="2800" dirty="0">
                <a:cs typeface="A- Amir 1" pitchFamily="2" charset="-78"/>
              </a:rPr>
              <a:t>ضار: وهو المنتج الذي يتسبب استنشاقه أو ابتلاعه أو تسربه عن طريق الجلد نتائج محدودة الخطورة</a:t>
            </a:r>
            <a:r>
              <a:rPr lang="ar-SA" dirty="0"/>
              <a:t>.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7162800" y="381000"/>
            <a:ext cx="6190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800" b="1" dirty="0">
                <a:solidFill>
                  <a:srgbClr val="FF0000"/>
                </a:solidFill>
              </a:rPr>
              <a:t>XN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04800" y="1600200"/>
            <a:ext cx="67818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ar-SA" sz="2600" dirty="0">
                <a:cs typeface="A- Amir 1" pitchFamily="2" charset="-78"/>
              </a:rPr>
              <a:t>مهيج: وهو المنتج غير الأكال أو </a:t>
            </a:r>
            <a:r>
              <a:rPr lang="ar-SA" sz="2600" dirty="0" err="1">
                <a:cs typeface="A- Amir 1" pitchFamily="2" charset="-78"/>
              </a:rPr>
              <a:t>الحات</a:t>
            </a:r>
            <a:r>
              <a:rPr lang="ar-SA" sz="2600" dirty="0">
                <a:cs typeface="A- Amir 1" pitchFamily="2" charset="-78"/>
              </a:rPr>
              <a:t> الذي يمكن أن تسبب ملامسته للجلد أو الأغشية المخاطية لمدة طويلة </a:t>
            </a:r>
            <a:r>
              <a:rPr lang="ar-LB" sz="2600" dirty="0" smtClean="0">
                <a:cs typeface="A- Amir 1" pitchFamily="2" charset="-78"/>
              </a:rPr>
              <a:t>أو</a:t>
            </a:r>
            <a:r>
              <a:rPr lang="ar-SA" sz="2600" dirty="0" smtClean="0">
                <a:cs typeface="A- Amir 1" pitchFamily="2" charset="-78"/>
              </a:rPr>
              <a:t> </a:t>
            </a:r>
            <a:r>
              <a:rPr lang="ar-SA" sz="2600" dirty="0">
                <a:cs typeface="A- Amir 1" pitchFamily="2" charset="-78"/>
              </a:rPr>
              <a:t>متكررة التهابات</a:t>
            </a:r>
            <a:r>
              <a:rPr lang="ar-SA" dirty="0"/>
              <a:t>.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7162800" y="1600200"/>
            <a:ext cx="4700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Xi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304800" y="4343400"/>
            <a:ext cx="67818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أكال </a:t>
            </a:r>
            <a:r>
              <a:rPr kumimoji="0" lang="ar-S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وحات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: وهو المنتج التي تسبب ملامسته للأنسجة الحية نتائج مدمرة لهذه الأنسجة.</a:t>
            </a:r>
            <a:endParaRPr kumimoji="0" lang="ar-LB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- Amir 1" pitchFamily="2" charset="-78"/>
            </a:endParaRPr>
          </a:p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ar-LB" sz="2800" dirty="0" smtClean="0">
                <a:latin typeface="Arial" pitchFamily="34" charset="0"/>
                <a:ea typeface="Times New Roman" pitchFamily="18" charset="0"/>
                <a:cs typeface="A- Amir 1" pitchFamily="2" charset="-78"/>
              </a:rPr>
              <a:t>و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قابل للاشتعال بسهولة.</a:t>
            </a:r>
            <a:endParaRPr kumimoji="0" lang="ar-S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</p:txBody>
      </p:sp>
      <p:pic>
        <p:nvPicPr>
          <p:cNvPr id="13" name="Picture 12" descr="Untitled-11 copy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7600" y="4191000"/>
            <a:ext cx="14478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rgbClr val="808080"/>
            </a:outerShdw>
          </a:effectLst>
        </p:spPr>
      </p:pic>
      <p:pic>
        <p:nvPicPr>
          <p:cNvPr id="12" name="Picture 11" descr="Z:\دائرة جمعية اصدقاء البيئة\2011\Irshif 2011\IN 2011\اصدقاء البيئة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Untitled-6 copy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304800"/>
            <a:ext cx="16764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rgbClr val="808080"/>
            </a:outerShdw>
          </a:effectLst>
        </p:spPr>
      </p:pic>
      <p:pic>
        <p:nvPicPr>
          <p:cNvPr id="6" name="Picture 5" descr="Untitled-7 copy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9000" y="3810000"/>
            <a:ext cx="1572568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rgbClr val="808080"/>
            </a:outerShdw>
          </a:effectLst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533400" y="381000"/>
            <a:ext cx="5638800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صورة لشعلة بالأسود على خلفية</a:t>
            </a:r>
            <a:r>
              <a:rPr kumimoji="0" lang="ar-LB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صفراء</a:t>
            </a: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عسلية.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533400" y="914400"/>
            <a:ext cx="5562600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متفجر: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  <a:p>
            <a:pPr lvl="0" algn="r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قابل للانفجار تحت تأثير اللهب </a:t>
            </a: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أو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صدمة قوية</a:t>
            </a: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raditional Arabic" pitchFamily="2" charset="-78"/>
              </a:rPr>
              <a:t>.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172200" y="304800"/>
            <a:ext cx="3593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E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685800" y="3886200"/>
            <a:ext cx="55626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حارق</a:t>
            </a: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: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A- Amir 1" pitchFamily="2" charset="-78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- Amir 1" pitchFamily="2" charset="-78"/>
              </a:rPr>
              <a:t>هو المنتج الذي إذا لامس مواد قابلة للاشتعال يطلق حرارة عالية جدا قد تسبب الحرائق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raditional Arabic" pitchFamily="2" charset="-78"/>
              </a:rPr>
              <a:t>.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400800" y="3886200"/>
            <a:ext cx="426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O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11" name="Picture 10" descr="Z:\دائرة جمعية اصدقاء البيئة\2011\Irshif 2011\IN 2011\اصدقاء البيئة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609600" y="533400"/>
            <a:ext cx="80010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800" b="1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تحضير العلاج بالمبيدات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rgbClr val="73F240"/>
              </a:solidFill>
              <a:effectLst/>
              <a:latin typeface="Arial" pitchFamily="34" charset="0"/>
              <a:cs typeface="A- Amir 3" pitchFamily="2" charset="-78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JO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عند أي قرار بالمعالجة بالمبيدات لا بد من التفكير في الأمور التالية: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-</a:t>
            </a: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JO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نوع الزراعة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-</a:t>
            </a: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JO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يجب مراعاة التحذيرات الزراعية وكذلك نصائح الفنيين المختصين.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-</a:t>
            </a: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JO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يجب اختيار المبيد الأكثر ملا</a:t>
            </a: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ئ</a:t>
            </a:r>
            <a:r>
              <a:rPr kumimoji="0" lang="ar-JO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مة</a:t>
            </a:r>
            <a:r>
              <a:rPr kumimoji="0" lang="ar-JO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-</a:t>
            </a: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JO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لا يجب استعمال المبيد لغير الأغراض المبينة على البطاقة الخاصة </a:t>
            </a:r>
            <a:r>
              <a:rPr kumimoji="0" lang="ar-JO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به</a:t>
            </a:r>
            <a:r>
              <a:rPr kumimoji="0" lang="ar-JO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-</a:t>
            </a: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JO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يجب التأكد من انتظام عمل الأدوات المستعملة في المعالجة. يجب ضبطها من اجل </a:t>
            </a: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أن </a:t>
            </a:r>
            <a:r>
              <a:rPr kumimoji="0" lang="ar-JO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LB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تلائم</a:t>
            </a:r>
            <a:r>
              <a:rPr kumimoji="0" lang="ar-JO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المعالجة المنوي القيام </a:t>
            </a:r>
            <a:r>
              <a:rPr kumimoji="0" lang="ar-JO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بها</a:t>
            </a:r>
            <a:r>
              <a:rPr kumimoji="0" lang="ar-JO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( كمية المبيد لكل </a:t>
            </a:r>
            <a:r>
              <a:rPr kumimoji="0" lang="ar-JO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دونم</a:t>
            </a:r>
            <a:r>
              <a:rPr kumimoji="0" lang="ar-JO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، اختيار فتحة الرشاشة، تجانس الرش على طول الصفوف وارتفاعها..).</a:t>
            </a:r>
            <a:endParaRPr kumimoji="0" lang="ar-JO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</p:txBody>
      </p:sp>
      <p:pic>
        <p:nvPicPr>
          <p:cNvPr id="5" name="Title 4" descr="كيميائية"/>
          <p:cNvPicPr>
            <a:picLocks noGrp="1" noChangeAspect="1" noChangeArrowheads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43000" y="4648200"/>
            <a:ext cx="3886200" cy="1890712"/>
          </a:xfrm>
          <a:prstGeom prst="rect">
            <a:avLst/>
          </a:prstGeom>
          <a:noFill/>
          <a:ln/>
        </p:spPr>
      </p:pic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0" y="0"/>
            <a:ext cx="91440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LB" sz="2800" b="1" i="0" u="none" strike="noStrike" cap="none" normalizeH="0" baseline="0" dirty="0" err="1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الإستعمال</a:t>
            </a:r>
            <a:r>
              <a:rPr kumimoji="0" lang="ar-LB" sz="2800" b="1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 الآمن للمبيدات: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rgbClr val="73F240"/>
              </a:solidFill>
              <a:effectLst/>
              <a:latin typeface="Arial" pitchFamily="34" charset="0"/>
              <a:cs typeface="A- Amir 3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JO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ضرورة الالتزام  بالتركيز الموصوف، فترات الاستعمال، مدة الأمان </a:t>
            </a:r>
            <a:r>
              <a:rPr kumimoji="0" lang="ar-JO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قبل</a:t>
            </a: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/>
            </a:r>
            <a:b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</a:br>
            <a:r>
              <a:rPr kumimoji="0" lang="ar-JO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JO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القطف وكذلك احتياطات الاستعمال.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JO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إن كل إخلال بذلك يشكل خطراً على المستهلك، وعلى الزراعة المعالجة وربما الزراعات اللاحقة.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JO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خلال مرحلة تحضير المبيدات للاستعمال يجب اخذ أقصى الاحتياطات: تحضير مغلي أو محلول المبيد للاستعمال، يشكل لحظة خطرة للغاية، لان المنتج الذي نتعامل معه موجود بشكل مركز</a:t>
            </a:r>
            <a:r>
              <a:rPr kumimoji="0" lang="ar-JO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raditional Arabic" pitchFamily="2" charset="-78"/>
              </a:rPr>
              <a:t>.</a:t>
            </a:r>
            <a:endParaRPr kumimoji="0" lang="ar-JO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5" name="Rectangle 7"/>
          <p:cNvSpPr>
            <a:spLocks noChangeArrowheads="1"/>
          </p:cNvSpPr>
          <p:nvPr/>
        </p:nvSpPr>
        <p:spPr bwMode="auto">
          <a:xfrm>
            <a:off x="304800" y="4191000"/>
            <a:ext cx="86106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JO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يجب أن نحمي أنفسنا بفعالية من كل تلوث مفاجئ أو عرضي، من غبار المبيدات أو الغازات المنبعثة منها وذلك بارتداء</a:t>
            </a:r>
            <a:r>
              <a:rPr kumimoji="0" lang="ar-JO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raditional Arabic" pitchFamily="2" charset="-78"/>
              </a:rPr>
              <a:t>:</a:t>
            </a:r>
            <a:endParaRPr kumimoji="0" lang="ar-JO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9" name="Rectangle 11"/>
          <p:cNvSpPr>
            <a:spLocks noChangeArrowheads="1"/>
          </p:cNvSpPr>
          <p:nvPr/>
        </p:nvSpPr>
        <p:spPr bwMode="auto">
          <a:xfrm>
            <a:off x="4953000" y="5334000"/>
            <a:ext cx="36576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JO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نظارات واقية.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JO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كفوف.</a:t>
            </a:r>
            <a:endParaRPr kumimoji="0" lang="ar-JO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</p:txBody>
      </p:sp>
      <p:pic>
        <p:nvPicPr>
          <p:cNvPr id="5" name="Picture 4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0" y="0"/>
            <a:ext cx="8797601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JO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جزمة</a:t>
            </a:r>
            <a:r>
              <a:rPr kumimoji="0" lang="ar-JO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عالية (</a:t>
            </a:r>
            <a:r>
              <a:rPr kumimoji="0" lang="ar-JO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بوت</a:t>
            </a:r>
            <a:r>
              <a:rPr kumimoji="0" lang="ar-JO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).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JO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لباس واق، وإذا كان بالإمكان غير نفاذ. ويجب أن يغطي </a:t>
            </a:r>
            <a:r>
              <a:rPr kumimoji="0" lang="ar-JO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البنطلون </a:t>
            </a:r>
            <a:r>
              <a:rPr kumimoji="0" lang="ar-JO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الجزمة.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JO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وضع قناع للتنفس إذا كان هذا مذكورا على بطاقة المبيد.</a:t>
            </a:r>
            <a:endParaRPr kumimoji="0" lang="ar-JO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 descr="Untitled-3 copy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4267200"/>
            <a:ext cx="24384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3500000" algn="ctr" rotWithShape="0">
              <a:srgbClr val="808080"/>
            </a:outerShdw>
          </a:effectLst>
        </p:spPr>
      </p:pic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0" y="1447800"/>
            <a:ext cx="8763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ar-JO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يجب تحاشي أي اتصال للمبيد مع الجلد أو العيون، كما يجب الامتناع عن الأكل والشرب والتدخين طيلة فترة العمل بهذه المبيدات.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3400" y="4419600"/>
            <a:ext cx="51054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Low" rtl="1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ar-JO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حضروا المغلي (المبيد المغلي) في خارج الغرف، وعلى مقربة من مصدر ماء جار، حنفية أو غيرها.</a:t>
            </a:r>
            <a:endParaRPr kumimoji="0" lang="ar-JO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</p:txBody>
      </p:sp>
      <p:pic>
        <p:nvPicPr>
          <p:cNvPr id="11" name="Picture 10" descr="Untitled-2 copy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2438400"/>
            <a:ext cx="3048000" cy="1434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8" name="Picture 7" descr="Z:\دائرة جمعية اصدقاء البيئة\2011\Irshif 2011\IN 2011\اصدقاء البيئة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685800" cy="609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381000" y="533400"/>
            <a:ext cx="83058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JO" sz="2800" b="0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في حالة تعرض الوجه أو الجلد للتلوث العارض بالمبيد!</a:t>
            </a:r>
            <a:endParaRPr kumimoji="0" lang="ar-LB" sz="2800" b="0" i="0" u="none" strike="noStrike" cap="none" normalizeH="0" baseline="0" dirty="0" smtClean="0">
              <a:ln>
                <a:noFill/>
              </a:ln>
              <a:solidFill>
                <a:srgbClr val="73F240"/>
              </a:solidFill>
              <a:effectLst/>
              <a:latin typeface="Arial" pitchFamily="34" charset="0"/>
              <a:ea typeface="Times New Roman" pitchFamily="18" charset="0"/>
              <a:cs typeface="A- Amir 3" pitchFamily="2" charset="-78"/>
            </a:endParaRPr>
          </a:p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rgbClr val="73F240"/>
              </a:solidFill>
              <a:effectLst/>
              <a:latin typeface="Arial" pitchFamily="34" charset="0"/>
              <a:cs typeface="A- Amir 3" pitchFamily="2" charset="-78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-</a:t>
            </a: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JO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يجب التخلص من الملابس الملوثة بشكل سريع، وبعدها يغسل الجلد جيدا بالماء والصابون.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ar-LB" sz="2800" dirty="0" smtClean="0">
                <a:solidFill>
                  <a:srgbClr val="73F240"/>
                </a:solidFill>
                <a:latin typeface="Arial" pitchFamily="34" charset="0"/>
                <a:ea typeface="Times New Roman" pitchFamily="18" charset="0"/>
                <a:cs typeface="A- Amir 3" pitchFamily="2" charset="-78"/>
              </a:rPr>
              <a:t>-</a:t>
            </a:r>
            <a:r>
              <a:rPr lang="ar-LB" sz="2800" dirty="0" smtClean="0"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JO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يجب غسل الأذنين أو العينين بكميات كبيرة من المياه الصافية وفورا، وبعد ذلك لا بد من استشارة أخصائي.</a:t>
            </a:r>
            <a:endParaRPr kumimoji="0" lang="ar-JO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</p:txBody>
      </p:sp>
      <p:pic>
        <p:nvPicPr>
          <p:cNvPr id="3" name="Picture 2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1041974"/>
            <a:ext cx="91440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تعريف المبيدات الحشرية:-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/>
            </a:r>
            <a:b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</a:b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هي مواد كيميائية تقضى على الآفات</a:t>
            </a: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.</a:t>
            </a:r>
            <a:endParaRPr kumimoji="0" lang="ar-S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2971800"/>
            <a:ext cx="9144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تعريف الآفات:-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Simplified Arabic" pitchFamily="2" charset="-78"/>
              </a:rPr>
              <a:t/>
            </a:r>
            <a:b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Simplified Arabic" pitchFamily="2" charset="-78"/>
              </a:rPr>
            </a:b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أي كائن حي يصيب الإنسان أو ممتلكاته ( من نباتات أو حيوانات ) ويسبب له الضرر، فالحشرات من الآفات وكذلك الميكروبات والحيوانات الزراعية والطفيليات والطيور والقواقع والقوارض مثل </a:t>
            </a:r>
            <a:r>
              <a:rPr kumimoji="0" lang="ar-SA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الفئرا</a:t>
            </a: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ن</a:t>
            </a:r>
            <a:r>
              <a:rPr lang="ar-LB" sz="2800" dirty="0"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بنسبة كبيرة</a:t>
            </a: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.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endParaRPr kumimoji="0" lang="ar-S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</p:txBody>
      </p:sp>
      <p:pic>
        <p:nvPicPr>
          <p:cNvPr id="6" name="Picture 4" descr="2004_0319_012213A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4800600"/>
            <a:ext cx="3429000" cy="1752600"/>
          </a:xfrm>
          <a:prstGeom prst="rect">
            <a:avLst/>
          </a:prstGeom>
          <a:noFill/>
        </p:spPr>
      </p:pic>
      <p:pic>
        <p:nvPicPr>
          <p:cNvPr id="5" name="Picture 4" descr="Z:\دائرة جمعية اصدقاء البيئة\2011\Irshif 2011\IN 2011\اصدقاء البيئة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Untitled-1 copy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457200"/>
            <a:ext cx="54864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3500000" algn="ctr" rotWithShape="0">
              <a:srgbClr val="808080"/>
            </a:outerShdw>
          </a:effectLst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2667000" y="2590800"/>
            <a:ext cx="35333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اغسل الكفوف جيدا أثناء فترة الاستراحة</a:t>
            </a:r>
            <a:endParaRPr kumimoji="0" lang="ar-S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</p:txBody>
      </p:sp>
      <p:pic>
        <p:nvPicPr>
          <p:cNvPr id="6" name="Picture 5" descr="Untitled-4 copy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3505200"/>
            <a:ext cx="52578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</p:pic>
      <p:pic>
        <p:nvPicPr>
          <p:cNvPr id="5" name="Picture 4" descr="Z:\دائرة جمعية اصدقاء البيئة\2011\Irshif 2011\IN 2011\اصدقاء البيئة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3810000" y="381000"/>
            <a:ext cx="5105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LB" sz="2400" b="0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أثار المبيدات الزراعية على البيئة والإنسان: </a:t>
            </a:r>
            <a:endParaRPr kumimoji="0" lang="ar-LB" sz="2400" b="0" i="0" u="none" strike="noStrike" cap="none" normalizeH="0" baseline="0" dirty="0" smtClean="0">
              <a:ln>
                <a:noFill/>
              </a:ln>
              <a:solidFill>
                <a:srgbClr val="73F240"/>
              </a:solidFill>
              <a:effectLst/>
              <a:latin typeface="Arial" pitchFamily="34" charset="0"/>
              <a:cs typeface="A- Amir 3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4800" y="914400"/>
            <a:ext cx="85344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rtl="1">
              <a:buFont typeface="Arial" pitchFamily="34" charset="0"/>
              <a:buChar char="•"/>
            </a:pPr>
            <a:r>
              <a:rPr lang="en-US" sz="2800" dirty="0" smtClean="0">
                <a:cs typeface="A- Amir 1" pitchFamily="2" charset="-78"/>
              </a:rPr>
              <a:t> </a:t>
            </a:r>
            <a:r>
              <a:rPr lang="ar-LB" sz="2800" dirty="0" smtClean="0">
                <a:cs typeface="A- Amir 1" pitchFamily="2" charset="-78"/>
              </a:rPr>
              <a:t>إحداث </a:t>
            </a:r>
            <a:r>
              <a:rPr lang="ar-SA" sz="2800" dirty="0" smtClean="0">
                <a:cs typeface="A- Amir 1" pitchFamily="2" charset="-78"/>
              </a:rPr>
              <a:t>تغيير </a:t>
            </a:r>
            <a:r>
              <a:rPr lang="ar-LB" sz="2800" dirty="0" smtClean="0">
                <a:cs typeface="A- Amir 1" pitchFamily="2" charset="-78"/>
              </a:rPr>
              <a:t>في </a:t>
            </a:r>
            <a:r>
              <a:rPr lang="ar-SA" sz="2800" dirty="0" smtClean="0">
                <a:cs typeface="A- Amir 1" pitchFamily="2" charset="-78"/>
              </a:rPr>
              <a:t>النظام </a:t>
            </a:r>
            <a:r>
              <a:rPr lang="ar-LB" sz="2800" dirty="0" smtClean="0">
                <a:cs typeface="A- Amir 1" pitchFamily="2" charset="-78"/>
              </a:rPr>
              <a:t>البيئي </a:t>
            </a:r>
            <a:r>
              <a:rPr lang="ar-SA" sz="2800" dirty="0" smtClean="0">
                <a:cs typeface="A- Amir 1" pitchFamily="2" charset="-78"/>
              </a:rPr>
              <a:t>ا</a:t>
            </a:r>
            <a:r>
              <a:rPr lang="ar-LB" sz="2800" dirty="0" smtClean="0">
                <a:cs typeface="A- Amir 1" pitchFamily="2" charset="-78"/>
              </a:rPr>
              <a:t>ي</a:t>
            </a:r>
            <a:r>
              <a:rPr lang="ar-SA" sz="2800" dirty="0" smtClean="0">
                <a:cs typeface="A- Amir 1" pitchFamily="2" charset="-78"/>
              </a:rPr>
              <a:t> </a:t>
            </a:r>
            <a:r>
              <a:rPr lang="ar-LB" sz="2800" dirty="0" smtClean="0">
                <a:cs typeface="A- Amir 1" pitchFamily="2" charset="-78"/>
              </a:rPr>
              <a:t>إحداث </a:t>
            </a:r>
            <a:r>
              <a:rPr lang="ar-SA" sz="2800" dirty="0" smtClean="0">
                <a:cs typeface="A- Amir 1" pitchFamily="2" charset="-78"/>
              </a:rPr>
              <a:t>خلل </a:t>
            </a:r>
            <a:r>
              <a:rPr lang="ar-LB" sz="2800" dirty="0" smtClean="0">
                <a:cs typeface="A- Amir 1" pitchFamily="2" charset="-78"/>
              </a:rPr>
              <a:t>في </a:t>
            </a:r>
            <a:r>
              <a:rPr lang="ar-SA" sz="2800" dirty="0" smtClean="0">
                <a:cs typeface="A- Amir 1" pitchFamily="2" charset="-78"/>
              </a:rPr>
              <a:t>التوازن </a:t>
            </a:r>
            <a:r>
              <a:rPr lang="ar-LB" sz="2800" dirty="0" smtClean="0">
                <a:cs typeface="A- Amir 1" pitchFamily="2" charset="-78"/>
              </a:rPr>
              <a:t>الطبيعي </a:t>
            </a:r>
            <a:r>
              <a:rPr lang="ar-SA" sz="2800" dirty="0" smtClean="0">
                <a:cs typeface="A- Amir 1" pitchFamily="2" charset="-78"/>
              </a:rPr>
              <a:t>ف</a:t>
            </a:r>
            <a:r>
              <a:rPr lang="ar-LB" sz="2800" dirty="0" smtClean="0">
                <a:cs typeface="A- Amir 1" pitchFamily="2" charset="-78"/>
              </a:rPr>
              <a:t>ي</a:t>
            </a:r>
            <a:r>
              <a:rPr lang="ar-SA" sz="2800" dirty="0" smtClean="0">
                <a:cs typeface="A- Amir 1" pitchFamily="2" charset="-78"/>
              </a:rPr>
              <a:t> البيئة .</a:t>
            </a:r>
            <a:endParaRPr lang="en-US" sz="2800" dirty="0" smtClean="0">
              <a:cs typeface="A- Amir 1" pitchFamily="2" charset="-78"/>
            </a:endParaRPr>
          </a:p>
          <a:p>
            <a:pPr lvl="0" algn="r" rtl="1">
              <a:buFont typeface="Arial" pitchFamily="34" charset="0"/>
              <a:buChar char="•"/>
            </a:pPr>
            <a:r>
              <a:rPr lang="ar-SA" sz="2800" dirty="0" smtClean="0">
                <a:cs typeface="A- Amir 1" pitchFamily="2" charset="-78"/>
              </a:rPr>
              <a:t>تأثير المبيدات الزراعية </a:t>
            </a:r>
            <a:r>
              <a:rPr lang="ar-LB" sz="2800" dirty="0" smtClean="0">
                <a:cs typeface="A- Amir 1" pitchFamily="2" charset="-78"/>
              </a:rPr>
              <a:t>في </a:t>
            </a:r>
            <a:r>
              <a:rPr lang="ar-SA" sz="2800" dirty="0" smtClean="0">
                <a:cs typeface="A- Amir 1" pitchFamily="2" charset="-78"/>
              </a:rPr>
              <a:t>تلوث الجو والهواء : وذلك عن طريق الرش المستمر لمساحات كبيرة كما ويحدث </a:t>
            </a:r>
            <a:r>
              <a:rPr lang="ar-LB" sz="2800" dirty="0" smtClean="0">
                <a:cs typeface="A- Amir 1" pitchFamily="2" charset="-78"/>
              </a:rPr>
              <a:t>أ</a:t>
            </a:r>
            <a:r>
              <a:rPr lang="ar-SA" sz="2800" dirty="0" smtClean="0">
                <a:cs typeface="A- Amir 1" pitchFamily="2" charset="-78"/>
              </a:rPr>
              <a:t>ثناء استخدام الرش بالطيران الزراع</a:t>
            </a:r>
            <a:r>
              <a:rPr lang="ar-LB" sz="2800" dirty="0" smtClean="0">
                <a:cs typeface="A- Amir 1" pitchFamily="2" charset="-78"/>
              </a:rPr>
              <a:t>ي</a:t>
            </a:r>
            <a:r>
              <a:rPr lang="ar-SA" sz="2800" dirty="0" smtClean="0">
                <a:cs typeface="A- Amir 1" pitchFamily="2" charset="-78"/>
              </a:rPr>
              <a:t> . </a:t>
            </a:r>
            <a:endParaRPr lang="ar-LB" sz="2800" dirty="0" smtClean="0">
              <a:cs typeface="A- Amir 1" pitchFamily="2" charset="-78"/>
            </a:endParaRPr>
          </a:p>
          <a:p>
            <a:pPr lvl="0" algn="r" rtl="1">
              <a:buFont typeface="Arial" pitchFamily="34" charset="0"/>
              <a:buChar char="•"/>
            </a:pPr>
            <a:r>
              <a:rPr lang="ar-SA" sz="2800" dirty="0" smtClean="0">
                <a:cs typeface="A- Amir 1" pitchFamily="2" charset="-78"/>
              </a:rPr>
              <a:t>تأثير المبيدات على عملية </a:t>
            </a:r>
            <a:r>
              <a:rPr lang="ar-SY" sz="2800" dirty="0" smtClean="0">
                <a:cs typeface="A- Amir 1" pitchFamily="2" charset="-78"/>
              </a:rPr>
              <a:t>التمثيل </a:t>
            </a:r>
            <a:r>
              <a:rPr lang="ar-LB" sz="2800" dirty="0" err="1" smtClean="0">
                <a:cs typeface="A- Amir 1" pitchFamily="2" charset="-78"/>
              </a:rPr>
              <a:t>الكلورفيلي</a:t>
            </a:r>
            <a:r>
              <a:rPr lang="ar-LB" sz="2800" dirty="0" smtClean="0">
                <a:cs typeface="A- Amir 1" pitchFamily="2" charset="-78"/>
              </a:rPr>
              <a:t> </a:t>
            </a:r>
            <a:r>
              <a:rPr lang="ar-SA" sz="2800" dirty="0" smtClean="0">
                <a:cs typeface="A- Amir 1" pitchFamily="2" charset="-78"/>
              </a:rPr>
              <a:t>(</a:t>
            </a:r>
            <a:r>
              <a:rPr lang="ar-SY" sz="2800" dirty="0" smtClean="0">
                <a:cs typeface="A- Amir 1" pitchFamily="2" charset="-78"/>
              </a:rPr>
              <a:t>التركيب </a:t>
            </a:r>
            <a:r>
              <a:rPr lang="ar-LB" sz="2800" dirty="0" smtClean="0">
                <a:cs typeface="A- Amir 1" pitchFamily="2" charset="-78"/>
              </a:rPr>
              <a:t>الضوئي)</a:t>
            </a:r>
            <a:endParaRPr lang="en-US" sz="2800" dirty="0" smtClean="0">
              <a:cs typeface="A- Amir 1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09600" y="3733800"/>
            <a:ext cx="81534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ar-SA" sz="2800" dirty="0" smtClean="0">
                <a:cs typeface="A- Amir 1" pitchFamily="2" charset="-78"/>
              </a:rPr>
              <a:t>تأثير المبيدات على </a:t>
            </a:r>
            <a:r>
              <a:rPr lang="ar-LB" sz="2800" dirty="0" smtClean="0">
                <a:cs typeface="A- Amir 1" pitchFamily="2" charset="-78"/>
              </a:rPr>
              <a:t>إ</a:t>
            </a:r>
            <a:r>
              <a:rPr lang="ar-SA" sz="2800" dirty="0" smtClean="0">
                <a:cs typeface="A- Amir 1" pitchFamily="2" charset="-78"/>
              </a:rPr>
              <a:t>حياء التربة : (عن طريق تلوث التربة ) لو </a:t>
            </a:r>
            <a:r>
              <a:rPr lang="ar-LB" sz="2800" dirty="0" smtClean="0">
                <a:cs typeface="A- Amir 1" pitchFamily="2" charset="-78"/>
              </a:rPr>
              <a:t>أ</a:t>
            </a:r>
            <a:r>
              <a:rPr lang="ar-SA" sz="2800" dirty="0" smtClean="0">
                <a:cs typeface="A- Amir 1" pitchFamily="2" charset="-78"/>
              </a:rPr>
              <a:t>معنا النظر بالتربة وبنظرة علمية نرى </a:t>
            </a:r>
            <a:r>
              <a:rPr lang="ar-LB" sz="2800" dirty="0" smtClean="0">
                <a:cs typeface="A- Amir 1" pitchFamily="2" charset="-78"/>
              </a:rPr>
              <a:t>أنها </a:t>
            </a:r>
            <a:r>
              <a:rPr lang="ar-SA" sz="2800" dirty="0" smtClean="0">
                <a:cs typeface="A- Amir 1" pitchFamily="2" charset="-78"/>
              </a:rPr>
              <a:t>مرتع لمعجزة من التفاعلات المعقدة فه</a:t>
            </a:r>
            <a:r>
              <a:rPr lang="ar-LB" sz="2800" dirty="0" smtClean="0">
                <a:cs typeface="A- Amir 1" pitchFamily="2" charset="-78"/>
              </a:rPr>
              <a:t>ي</a:t>
            </a:r>
            <a:r>
              <a:rPr lang="ar-SA" sz="2800" dirty="0" smtClean="0">
                <a:cs typeface="A- Amir 1" pitchFamily="2" charset="-78"/>
              </a:rPr>
              <a:t> بيئة طبيعية لتحولات مستمرة بواسطة الكائنات الحية الموجودة </a:t>
            </a:r>
            <a:r>
              <a:rPr lang="ar-LB" sz="2800" dirty="0" smtClean="0">
                <a:cs typeface="A- Amir 1" pitchFamily="2" charset="-78"/>
              </a:rPr>
              <a:t>في</a:t>
            </a:r>
            <a:r>
              <a:rPr lang="ar-SA" sz="2800" dirty="0" smtClean="0">
                <a:cs typeface="A- Amir 1" pitchFamily="2" charset="-78"/>
              </a:rPr>
              <a:t>التربة فتلوث التربة بالمبيدات </a:t>
            </a:r>
            <a:r>
              <a:rPr lang="ar-LB" sz="2800" dirty="0" smtClean="0">
                <a:cs typeface="A- Amir 1" pitchFamily="2" charset="-78"/>
              </a:rPr>
              <a:t>أ</a:t>
            </a:r>
            <a:r>
              <a:rPr lang="ar-SA" sz="2800" dirty="0" smtClean="0">
                <a:cs typeface="A- Amir 1" pitchFamily="2" charset="-78"/>
              </a:rPr>
              <a:t>و </a:t>
            </a:r>
            <a:r>
              <a:rPr lang="ar-LB" sz="2800" dirty="0" smtClean="0">
                <a:cs typeface="A- Amir 1" pitchFamily="2" charset="-78"/>
              </a:rPr>
              <a:t>الأسمدة </a:t>
            </a:r>
            <a:r>
              <a:rPr lang="ar-SA" sz="2800" dirty="0" smtClean="0">
                <a:cs typeface="A- Amir 1" pitchFamily="2" charset="-78"/>
              </a:rPr>
              <a:t>تقتل هذه </a:t>
            </a:r>
            <a:r>
              <a:rPr lang="ar-LB" sz="2800" dirty="0" smtClean="0">
                <a:cs typeface="A- Amir 1" pitchFamily="2" charset="-78"/>
              </a:rPr>
              <a:t>الأحياء </a:t>
            </a:r>
            <a:r>
              <a:rPr lang="ar-SA" sz="2800" dirty="0" smtClean="0">
                <a:cs typeface="A- Amir 1" pitchFamily="2" charset="-78"/>
              </a:rPr>
              <a:t>والكائنات الحية الموجودة </a:t>
            </a:r>
            <a:r>
              <a:rPr lang="ar-LB" sz="2800" dirty="0" smtClean="0">
                <a:cs typeface="A- Amir 1" pitchFamily="2" charset="-78"/>
              </a:rPr>
              <a:t>في</a:t>
            </a:r>
            <a:r>
              <a:rPr lang="ar-SA" sz="2800" dirty="0" smtClean="0">
                <a:cs typeface="A- Amir 1" pitchFamily="2" charset="-78"/>
              </a:rPr>
              <a:t> التربة </a:t>
            </a:r>
            <a:r>
              <a:rPr lang="ar-LB" sz="2800" dirty="0" smtClean="0">
                <a:cs typeface="A- Amir 1" pitchFamily="2" charset="-78"/>
              </a:rPr>
              <a:t>وبالتالي </a:t>
            </a:r>
            <a:r>
              <a:rPr lang="ar-SA" sz="2800" dirty="0" smtClean="0">
                <a:cs typeface="A- Amir 1" pitchFamily="2" charset="-78"/>
              </a:rPr>
              <a:t>تؤثر على خصوبة هذه التربة . </a:t>
            </a:r>
            <a:endParaRPr lang="en-US" sz="2800" dirty="0">
              <a:cs typeface="A- Amir 1" pitchFamily="2" charset="-78"/>
            </a:endParaRPr>
          </a:p>
        </p:txBody>
      </p:sp>
      <p:pic>
        <p:nvPicPr>
          <p:cNvPr id="5" name="Picture 4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457200" y="304800"/>
            <a:ext cx="86868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LB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S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اثر المبيدات التراكم</a:t>
            </a:r>
            <a:r>
              <a:rPr kumimoji="0" lang="ar-LB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ي</a:t>
            </a:r>
            <a:r>
              <a:rPr kumimoji="0" lang="ar-S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ف</a:t>
            </a:r>
            <a:r>
              <a:rPr kumimoji="0" lang="ar-LB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ي</a:t>
            </a:r>
            <a:r>
              <a:rPr kumimoji="0" lang="ar-S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الثمار والمحاصيل والخضار </a:t>
            </a:r>
            <a:r>
              <a:rPr kumimoji="0" lang="ar-SY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حيث أن </a:t>
            </a:r>
            <a:r>
              <a:rPr kumimoji="0" lang="ar-S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اغلب المبيدات الزراعية لها تأثير تراكم</a:t>
            </a:r>
            <a:r>
              <a:rPr kumimoji="0" lang="ar-LB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ي</a:t>
            </a:r>
            <a:r>
              <a:rPr kumimoji="0" lang="ar-S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ف</a:t>
            </a:r>
            <a:r>
              <a:rPr kumimoji="0" lang="ar-LB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ي</a:t>
            </a:r>
            <a:r>
              <a:rPr kumimoji="0" lang="ar-S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ثمار الفاكهة والخضار هذا </a:t>
            </a:r>
            <a:r>
              <a:rPr kumimoji="0" lang="ar-LB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الأثر </a:t>
            </a:r>
            <a:r>
              <a:rPr kumimoji="0" lang="ar-S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التراكم</a:t>
            </a:r>
            <a:r>
              <a:rPr kumimoji="0" lang="ar-LB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ي</a:t>
            </a:r>
            <a:r>
              <a:rPr kumimoji="0" lang="ar-S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لا</a:t>
            </a:r>
            <a:r>
              <a:rPr kumimoji="0" lang="ar-LB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S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تظهر </a:t>
            </a:r>
            <a:r>
              <a:rPr kumimoji="0" lang="ar-LB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أعراض </a:t>
            </a:r>
            <a:r>
              <a:rPr kumimoji="0" lang="ar-S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تسممه على </a:t>
            </a:r>
            <a:r>
              <a:rPr kumimoji="0" lang="ar-LB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الإنسان </a:t>
            </a:r>
            <a:r>
              <a:rPr kumimoji="0" lang="ar-S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مباشرة وإنما تأخذ مدة من الزمن حتى يصل </a:t>
            </a:r>
            <a:r>
              <a:rPr kumimoji="0" lang="ar-LB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إلى</a:t>
            </a:r>
            <a:r>
              <a:rPr kumimoji="0" lang="ar-S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الحد والنسبة </a:t>
            </a:r>
            <a:r>
              <a:rPr kumimoji="0" lang="ar-LB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التي </a:t>
            </a:r>
            <a:r>
              <a:rPr kumimoji="0" lang="ar-S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تؤدى </a:t>
            </a:r>
            <a:r>
              <a:rPr kumimoji="0" lang="ar-LB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إلى</a:t>
            </a:r>
            <a:r>
              <a:rPr kumimoji="0" lang="ar-S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تسمم</a:t>
            </a:r>
            <a:r>
              <a:rPr kumimoji="0" lang="ar-LB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الإنسان</a:t>
            </a:r>
            <a:endParaRPr kumimoji="0" lang="ar-SA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3352800" y="2362200"/>
            <a:ext cx="57912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تأثير المبيدات على نوعية الثمار والخضار وجودتها تؤثر بعض المبيدات على نوعية ومظهر الثمار وعلى جودتها وعلى سبيل المثال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ظاهرة القشب </a:t>
            </a:r>
            <a:r>
              <a:rPr kumimoji="0" lang="ar-SY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على الثمار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انخفاض نسبة الحلاوة </a:t>
            </a: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في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جذور </a:t>
            </a: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الشم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ندر السكر</a:t>
            </a: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ي</a:t>
            </a:r>
            <a:endParaRPr kumimoji="0" lang="ar-S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628837" y="4953000"/>
            <a:ext cx="832311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حدوث</a:t>
            </a: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LB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التزرنخ</a:t>
            </a: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والطعم الغير مرغوب </a:t>
            </a: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في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زيت الزيتون .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  <a:p>
            <a:pPr lvl="0" algn="r" rtl="1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تحطيم فيتامين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C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ف</a:t>
            </a: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ي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الفواكه نتيجة زيادة نسبة عنصر النحاس .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نسبة الحلاوة </a:t>
            </a: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في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العنب </a:t>
            </a: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وتأثيرها</a:t>
            </a:r>
            <a:r>
              <a:rPr kumimoji="0" lang="ar-LB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على عمليات التخمر والتصنيع الغذائي </a:t>
            </a:r>
            <a:endParaRPr kumimoji="0" lang="ar-S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</p:txBody>
      </p:sp>
      <p:pic>
        <p:nvPicPr>
          <p:cNvPr id="10" name="Picture 8" descr="قشب التفاح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9600" y="2133600"/>
            <a:ext cx="3033713" cy="2855913"/>
          </a:xfrm>
          <a:prstGeom prst="rect">
            <a:avLst/>
          </a:prstGeom>
          <a:noFill/>
          <a:ln/>
        </p:spPr>
      </p:pic>
      <p:pic>
        <p:nvPicPr>
          <p:cNvPr id="6" name="Picture 5" descr="Z:\دائرة جمعية اصدقاء البيئة\2011\Irshif 2011\IN 2011\اصدقاء البيئة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762000" y="152400"/>
            <a:ext cx="7924800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ar-S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تأثير المبيدات على الأعداء الحيوية الطبيعية </a:t>
            </a:r>
            <a:r>
              <a:rPr kumimoji="0" lang="ar-LB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و</a:t>
            </a:r>
            <a:r>
              <a:rPr kumimoji="0" lang="ar-S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القضاء عليها </a:t>
            </a:r>
            <a:r>
              <a:rPr kumimoji="0" lang="ar-SY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حيث </a:t>
            </a:r>
            <a:r>
              <a:rPr kumimoji="0" lang="ar-S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نستطيع أن نقول أن كل المبيدات لها تأثر على المتطفلات </a:t>
            </a:r>
            <a:r>
              <a:rPr kumimoji="0" lang="ar-LB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و</a:t>
            </a:r>
            <a:r>
              <a:rPr kumimoji="0" lang="ar-S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المفترسات وعلى الأعداء الحيوية الطبيعية </a:t>
            </a:r>
            <a:r>
              <a:rPr kumimoji="0" lang="ar-LB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و</a:t>
            </a:r>
            <a:r>
              <a:rPr kumimoji="0" lang="ar-S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التي تلعب دور كبير في القضاء على معظم الحشرات .</a:t>
            </a:r>
            <a:endParaRPr kumimoji="0" lang="en-US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ar-S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تأثير المبيدات على تلوث المراعي </a:t>
            </a:r>
            <a:r>
              <a:rPr kumimoji="0" lang="ar-LB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و</a:t>
            </a:r>
            <a:r>
              <a:rPr kumimoji="0" lang="ar-S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الأعلاف ويحدث ذلك عن رش المبيدات الزراعية حيث يتم تلوث المراعي حيث تتغذى المواشي على هذه النباتات </a:t>
            </a:r>
            <a:r>
              <a:rPr kumimoji="0" lang="ar-LB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و</a:t>
            </a:r>
            <a:r>
              <a:rPr kumimoji="0" lang="ar-S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هذه المواشي إما أن تذبح </a:t>
            </a:r>
            <a:r>
              <a:rPr kumimoji="0" lang="ar-LB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و</a:t>
            </a:r>
            <a:r>
              <a:rPr kumimoji="0" lang="ar-S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يأكل لحمها أو نقوم بإنتاج الحليب ومشتقاته </a:t>
            </a:r>
            <a:r>
              <a:rPr kumimoji="0" lang="ar-LB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و</a:t>
            </a:r>
            <a:r>
              <a:rPr kumimoji="0" lang="ar-S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بالتالي في كلا الحالتين التلوث بالمبيدات يكون قد حدث </a:t>
            </a:r>
            <a:r>
              <a:rPr kumimoji="0" lang="ar-LB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و</a:t>
            </a:r>
            <a:r>
              <a:rPr kumimoji="0" lang="ar-S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الإنسان هو الهدف الأخير في هذه العملية لأنه يقوم بتناول الحليب </a:t>
            </a:r>
            <a:r>
              <a:rPr kumimoji="0" lang="ar-LB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و</a:t>
            </a:r>
            <a:r>
              <a:rPr kumimoji="0" lang="ar-S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مشتقاته أو اللحوم </a:t>
            </a:r>
            <a:endParaRPr kumimoji="0" lang="en-US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ar-S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أثر التلوث بالمبيدات على الأسماك : ويتم ذلك عن طريق </a:t>
            </a:r>
            <a:endParaRPr kumimoji="0" lang="en-US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ar-SY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S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تلوث مياه البحيرات </a:t>
            </a:r>
            <a:r>
              <a:rPr kumimoji="0" lang="ar-LB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و</a:t>
            </a:r>
            <a:r>
              <a:rPr kumimoji="0" lang="ar-S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الأنهار بالمبيدات الكيميائية التي تؤدي إلى تراكم كمية من المبيدات في جسم الأسماك وبالتالي تصل إلى جسم الإنسان عن طريق الاستخدام المباشر للمبيدات في صيد الأسماك .</a:t>
            </a:r>
            <a:endParaRPr kumimoji="0" lang="en-US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en-US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</p:txBody>
      </p:sp>
      <p:pic>
        <p:nvPicPr>
          <p:cNvPr id="3" name="Picture 2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457200" y="152400"/>
            <a:ext cx="8534400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ar-SY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و</a:t>
            </a:r>
            <a:r>
              <a:rPr kumimoji="0" lang="ar-S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عن طريق تلوث </a:t>
            </a:r>
            <a:r>
              <a:rPr kumimoji="0" lang="ar-LB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الأعلاف </a:t>
            </a:r>
            <a:r>
              <a:rPr kumimoji="0" lang="ar-S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المقدمة للأسماك </a:t>
            </a:r>
            <a:r>
              <a:rPr kumimoji="0" lang="ar-LB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و </a:t>
            </a:r>
            <a:r>
              <a:rPr kumimoji="0" lang="ar-S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في كل الأحوال يعتبر الإنسان هو نهاية السلسلة الغذائية التي يصل إليها المبيد ويتراكم ولا بد من الإشارة إلى أن طبيعة المبيدات الكيميائية </a:t>
            </a:r>
            <a:r>
              <a:rPr kumimoji="0" lang="ar-LB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بتركيبها </a:t>
            </a:r>
            <a:r>
              <a:rPr kumimoji="0" lang="ar-S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هي محبة للدهون لذلك يلاحظ تراكمها يكون في الحليب</a:t>
            </a:r>
            <a:r>
              <a:rPr kumimoji="0" lang="ar-LB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و</a:t>
            </a:r>
            <a:r>
              <a:rPr kumimoji="0" lang="ar-S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مشتقاته نتيجة احتوائه كميات كبيرة من المواد الدسمة </a:t>
            </a:r>
            <a:r>
              <a:rPr kumimoji="0" lang="ar-LB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و</a:t>
            </a:r>
            <a:r>
              <a:rPr kumimoji="0" lang="ar-S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تراكمها في دهون الأسماك . </a:t>
            </a:r>
            <a:endParaRPr kumimoji="0" lang="ar-LB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- Amir 1" pitchFamily="2" charset="-78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lang="ar-LB" sz="2800" dirty="0" smtClean="0">
              <a:latin typeface="Arial" pitchFamily="34" charset="0"/>
              <a:cs typeface="A- Amir 1" pitchFamily="2" charset="-78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ar-LB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lang="ar-LB" sz="2800" dirty="0" smtClean="0">
              <a:latin typeface="Arial" pitchFamily="34" charset="0"/>
              <a:cs typeface="A- Amir 1" pitchFamily="2" charset="-78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ar-LB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en-US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ar-S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ومن الآثار السيئة </a:t>
            </a:r>
            <a:r>
              <a:rPr kumimoji="0" lang="ar-LB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الأخرى</a:t>
            </a:r>
            <a:r>
              <a:rPr kumimoji="0" lang="ar-S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التي تنجم عن التلوث بالمبيدات أنها تؤدي على قتل كثير من الكائنات الحية الدقيقة التي تعيش في الماء وهذه الكائنات لها دور كبير </a:t>
            </a:r>
            <a:r>
              <a:rPr kumimoji="0" lang="ar-LB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و</a:t>
            </a:r>
            <a:r>
              <a:rPr kumimoji="0" lang="ar-S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هام في التوازن الطبيعي للبيئة حيث تقوم على تنقية الماء من كثير من عوامل التلوث فهي تحافظ أو تساعد على زيادة نسبة الأكسجين الذائبة في الماء . </a:t>
            </a:r>
            <a:endParaRPr kumimoji="0" lang="en-US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</p:txBody>
      </p:sp>
      <p:pic>
        <p:nvPicPr>
          <p:cNvPr id="5" name="Picture 11" descr="سمك 1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38200" y="2362200"/>
            <a:ext cx="7620000" cy="1868488"/>
          </a:xfrm>
          <a:prstGeom prst="rect">
            <a:avLst/>
          </a:prstGeom>
          <a:noFill/>
          <a:ln/>
        </p:spPr>
      </p:pic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886200" y="3657600"/>
            <a:ext cx="52578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ar-S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تلوث مياه الشرب والمياه الجوفية </a:t>
            </a:r>
            <a:r>
              <a:rPr kumimoji="0" lang="ar-SY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حيث </a:t>
            </a:r>
            <a:r>
              <a:rPr kumimoji="0" lang="ar-S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يعتبر الماء ضرورة أساسية ومادة حيوية </a:t>
            </a:r>
            <a:r>
              <a:rPr kumimoji="0" lang="ar-LB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و</a:t>
            </a:r>
            <a:r>
              <a:rPr kumimoji="0" lang="ar-S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عاملا رئيسيا في الإنتاج الغذائي </a:t>
            </a:r>
            <a:r>
              <a:rPr kumimoji="0" lang="ar-LB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و</a:t>
            </a:r>
            <a:r>
              <a:rPr kumimoji="0" lang="ar-S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حاجة الإنسان للماء كحاجته للهواء </a:t>
            </a:r>
            <a:r>
              <a:rPr kumimoji="0" lang="ar-LB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و</a:t>
            </a:r>
            <a:r>
              <a:rPr kumimoji="0" lang="ar-S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يحدث التلوث للماء نتيجة نزوح المبيدات عن طريق الترسب عبر التربة لتصل على المياه ويتم تلوثها . </a:t>
            </a:r>
            <a:endParaRPr kumimoji="0" lang="ar-SA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0" y="152400"/>
            <a:ext cx="51054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rtl="1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ar-SA" sz="2600" dirty="0" smtClean="0">
                <a:latin typeface="Arial" pitchFamily="34" charset="0"/>
                <a:ea typeface="Times New Roman" pitchFamily="18" charset="0"/>
                <a:cs typeface="A- Amir 1" pitchFamily="2" charset="-78"/>
              </a:rPr>
              <a:t>الأثر المتبقي للمبيدات في منتجات طائفة النحل:</a:t>
            </a:r>
            <a:r>
              <a:rPr lang="ar-LB" sz="2600" dirty="0" smtClean="0"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lang="ar-SA" sz="2600" dirty="0" smtClean="0">
                <a:latin typeface="Arial" pitchFamily="34" charset="0"/>
                <a:ea typeface="Times New Roman" pitchFamily="18" charset="0"/>
                <a:cs typeface="A- Amir 1" pitchFamily="2" charset="-78"/>
              </a:rPr>
              <a:t>يحدث تلوث منتجات طائفة النحل بالمبيدات من مصادر عدة هي</a:t>
            </a:r>
            <a:r>
              <a:rPr lang="ar-SY" sz="2600" dirty="0" smtClean="0">
                <a:latin typeface="Arial" pitchFamily="34" charset="0"/>
                <a:ea typeface="Times New Roman" pitchFamily="18" charset="0"/>
                <a:cs typeface="A- Amir 1" pitchFamily="2" charset="-78"/>
              </a:rPr>
              <a:t>  </a:t>
            </a:r>
            <a:r>
              <a:rPr lang="ar-SA" sz="2600" dirty="0" smtClean="0">
                <a:latin typeface="Arial" pitchFamily="34" charset="0"/>
                <a:ea typeface="Times New Roman" pitchFamily="18" charset="0"/>
                <a:cs typeface="A- Amir 1" pitchFamily="2" charset="-78"/>
              </a:rPr>
              <a:t>نتيجة استخدام المبيدات في مكافحة آفات وأمراض</a:t>
            </a:r>
            <a:r>
              <a:rPr lang="ar-LB" sz="2600" dirty="0" smtClean="0"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lang="ar-SA" sz="2600" dirty="0" smtClean="0">
                <a:latin typeface="Arial" pitchFamily="34" charset="0"/>
                <a:ea typeface="Times New Roman" pitchFamily="18" charset="0"/>
                <a:cs typeface="A- Amir 1" pitchFamily="2" charset="-78"/>
              </a:rPr>
              <a:t>النحل. من حبوب الطلع التي تقوم الشغالات بجمعها من الحقول التي تم  رشها بالمبيدات </a:t>
            </a:r>
            <a:r>
              <a:rPr lang="ar-SY" sz="2600" dirty="0" smtClean="0">
                <a:latin typeface="Arial" pitchFamily="34" charset="0"/>
                <a:ea typeface="Times New Roman" pitchFamily="18" charset="0"/>
                <a:cs typeface="A- Amir 1" pitchFamily="2" charset="-78"/>
              </a:rPr>
              <a:t>و   </a:t>
            </a:r>
            <a:r>
              <a:rPr lang="ar-SA" sz="2600" dirty="0" smtClean="0">
                <a:latin typeface="Arial" pitchFamily="34" charset="0"/>
                <a:ea typeface="Times New Roman" pitchFamily="18" charset="0"/>
                <a:cs typeface="A- Amir 1" pitchFamily="2" charset="-78"/>
              </a:rPr>
              <a:t>تلوث جسم الشغالة من</a:t>
            </a:r>
            <a:r>
              <a:rPr lang="ar-LB" sz="2600" dirty="0" smtClean="0">
                <a:latin typeface="Arial" pitchFamily="34" charset="0"/>
                <a:ea typeface="Times New Roman" pitchFamily="18" charset="0"/>
                <a:cs typeface="A- Amir 1" pitchFamily="2" charset="-78"/>
              </a:rPr>
              <a:t> الأشجار </a:t>
            </a:r>
            <a:r>
              <a:rPr lang="ar-SA" sz="2600" dirty="0" smtClean="0">
                <a:latin typeface="Arial" pitchFamily="34" charset="0"/>
                <a:ea typeface="Times New Roman" pitchFamily="18" charset="0"/>
                <a:cs typeface="A- Amir 1" pitchFamily="2" charset="-78"/>
              </a:rPr>
              <a:t>المرشوشة وذلك خلال زيارتها للأزهار وجمعها للرحيق</a:t>
            </a:r>
            <a:endParaRPr lang="ar-SA" sz="2600" dirty="0" smtClean="0">
              <a:latin typeface="Arial" pitchFamily="34" charset="0"/>
              <a:cs typeface="A- Amir 1" pitchFamily="2" charset="-78"/>
            </a:endParaRPr>
          </a:p>
        </p:txBody>
      </p:sp>
      <p:pic>
        <p:nvPicPr>
          <p:cNvPr id="6" name="Picture 8" descr="نحل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9600" y="457200"/>
            <a:ext cx="2895600" cy="2450023"/>
          </a:xfrm>
          <a:prstGeom prst="rect">
            <a:avLst/>
          </a:prstGeom>
          <a:noFill/>
          <a:ln/>
        </p:spPr>
      </p:pic>
      <p:pic>
        <p:nvPicPr>
          <p:cNvPr id="7" name="Picture 7" descr="مياه شرب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81000" y="3657600"/>
            <a:ext cx="3698875" cy="2873375"/>
          </a:xfrm>
          <a:prstGeom prst="rect">
            <a:avLst/>
          </a:prstGeom>
          <a:noFill/>
          <a:ln/>
        </p:spPr>
      </p:pic>
      <p:pic>
        <p:nvPicPr>
          <p:cNvPr id="8" name="Picture 7" descr="Z:\دائرة جمعية اصدقاء البيئة\2011\Irshif 2011\IN 2011\اصدقاء البيئة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152400" y="1066800"/>
            <a:ext cx="8991606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r" rtl="1" fontAlgn="base">
              <a:spcBef>
                <a:spcPct val="0"/>
              </a:spcBef>
              <a:spcAft>
                <a:spcPct val="0"/>
              </a:spcAft>
            </a:pP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أ</a:t>
            </a:r>
            <a:r>
              <a:rPr kumimoji="0" lang="ar-SA" sz="2800" b="1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سباب انتشار المبيدات :-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/>
            </a:r>
            <a:b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/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</a:br>
            <a:r>
              <a:rPr lang="ar-LB" sz="2800" dirty="0">
                <a:solidFill>
                  <a:srgbClr val="73F240"/>
                </a:solidFill>
                <a:latin typeface="Arial" pitchFamily="34" charset="0"/>
                <a:ea typeface="Times New Roman" pitchFamily="18" charset="0"/>
                <a:cs typeface="A- Amir 3" pitchFamily="2" charset="-78"/>
              </a:rPr>
              <a:t>-</a:t>
            </a:r>
            <a:r>
              <a:rPr kumimoji="0" lang="ar-LB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 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تأثير سريع ( تأثير سام للآفة ).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/>
            </a:r>
            <a:b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</a:b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-</a:t>
            </a:r>
            <a:r>
              <a:rPr kumimoji="0" lang="ar-LB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الحصول عليها سهل .</a:t>
            </a:r>
            <a:endParaRPr lang="ar-LB" sz="2800" dirty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- Amir 1" pitchFamily="2" charset="-78"/>
            </a:endParaRPr>
          </a:p>
          <a:p>
            <a:pPr lvl="0" algn="r" rtl="1" fontAlgn="base">
              <a:spcBef>
                <a:spcPct val="0"/>
              </a:spcBef>
              <a:spcAft>
                <a:spcPct val="0"/>
              </a:spcAft>
            </a:pPr>
            <a:r>
              <a:rPr lang="ar-LB" sz="2800" dirty="0" smtClean="0">
                <a:solidFill>
                  <a:srgbClr val="73F240"/>
                </a:solidFill>
                <a:latin typeface="Arial" pitchFamily="34" charset="0"/>
                <a:ea typeface="Times New Roman" pitchFamily="18" charset="0"/>
                <a:cs typeface="A- Amir 3" pitchFamily="2" charset="-78"/>
              </a:rPr>
              <a:t>-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طريقة الاستعمال بسيطة .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/>
            </a:r>
            <a:b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</a:b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-</a:t>
            </a:r>
            <a:r>
              <a:rPr kumimoji="0" lang="ar-LB" sz="2000" b="0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سعرها رخيص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هذا بدون النظر إلى تأثيرها على البيئة والإنسان مثل ظهور بعض الأمراض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</p:txBody>
      </p:sp>
      <p:pic>
        <p:nvPicPr>
          <p:cNvPr id="3" name="Picture 2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1219200"/>
            <a:ext cx="914400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أ</a:t>
            </a:r>
            <a:r>
              <a:rPr kumimoji="0" lang="ar-SA" sz="2800" b="1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سباب أضرار المبيدات أو مشاكل المبيدات :</a:t>
            </a:r>
            <a:endParaRPr kumimoji="0" lang="ar-LB" sz="2800" b="1" i="0" u="none" strike="noStrike" cap="none" normalizeH="0" baseline="0" dirty="0" smtClean="0">
              <a:ln>
                <a:noFill/>
              </a:ln>
              <a:solidFill>
                <a:srgbClr val="73F240"/>
              </a:solidFill>
              <a:effectLst/>
              <a:latin typeface="Arial" pitchFamily="34" charset="0"/>
              <a:ea typeface="Times New Roman" pitchFamily="18" charset="0"/>
              <a:cs typeface="A- Amir 3" pitchFamily="2" charset="-78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/>
            </a:r>
            <a:b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</a:br>
            <a:r>
              <a:rPr kumimoji="0" lang="ar-LB" sz="2800" b="1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-</a:t>
            </a:r>
            <a:r>
              <a:rPr kumimoji="0" lang="ar-LB" sz="28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الاستخدام الخاطئ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.</a:t>
            </a:r>
            <a:b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</a:b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-</a:t>
            </a: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عدم تنظيف المبيدات </a:t>
            </a:r>
            <a:r>
              <a:rPr kumimoji="0" lang="ar-SA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فى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الوقت المناسب .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/>
            </a:r>
            <a:b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</a:b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ولتقليل الأضرار يجب وضع ملصق البيانات على المبيد حتى تتبع الإرشادات </a:t>
            </a: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الضرورية.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</p:txBody>
      </p:sp>
      <p:pic>
        <p:nvPicPr>
          <p:cNvPr id="5" name="Content Placeholder 4" descr="طيران زراعي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4267200"/>
            <a:ext cx="8499475" cy="1752600"/>
          </a:xfrm>
          <a:prstGeom prst="rect">
            <a:avLst/>
          </a:prstGeom>
          <a:noFill/>
          <a:ln/>
        </p:spPr>
      </p:pic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457200"/>
            <a:ext cx="84582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ar-SA" sz="2800" b="1" dirty="0" smtClean="0">
                <a:solidFill>
                  <a:srgbClr val="73F240"/>
                </a:solidFill>
                <a:cs typeface="A- Amir 3" pitchFamily="2" charset="-78"/>
              </a:rPr>
              <a:t>كيفية </a:t>
            </a:r>
            <a:r>
              <a:rPr lang="ar-SA" sz="2800" b="1" dirty="0">
                <a:solidFill>
                  <a:srgbClr val="73F240"/>
                </a:solidFill>
                <a:cs typeface="A- Amir 3" pitchFamily="2" charset="-78"/>
              </a:rPr>
              <a:t>التعرض للمبيدات </a:t>
            </a:r>
            <a:r>
              <a:rPr lang="ar-SA" sz="2800" b="1" dirty="0" smtClean="0">
                <a:solidFill>
                  <a:srgbClr val="73F240"/>
                </a:solidFill>
                <a:cs typeface="A- Amir 3" pitchFamily="2" charset="-78"/>
              </a:rPr>
              <a:t>:</a:t>
            </a:r>
            <a:endParaRPr lang="ar-LB" sz="2800" b="1" dirty="0" smtClean="0">
              <a:solidFill>
                <a:srgbClr val="73F240"/>
              </a:solidFill>
              <a:cs typeface="A- Amir 3" pitchFamily="2" charset="-78"/>
            </a:endParaRPr>
          </a:p>
          <a:p>
            <a:pPr algn="r"/>
            <a:endParaRPr lang="ar-LB" sz="2800" b="1" dirty="0" smtClean="0">
              <a:solidFill>
                <a:srgbClr val="73F240"/>
              </a:solidFill>
              <a:cs typeface="A- Amir 1" pitchFamily="2" charset="-78"/>
            </a:endParaRPr>
          </a:p>
          <a:p>
            <a:pPr algn="r"/>
            <a:r>
              <a:rPr lang="ar-LB" sz="2800" dirty="0" smtClean="0">
                <a:solidFill>
                  <a:srgbClr val="73F240"/>
                </a:solidFill>
                <a:cs typeface="A- Amir 3" pitchFamily="2" charset="-78"/>
              </a:rPr>
              <a:t>-</a:t>
            </a:r>
            <a:r>
              <a:rPr lang="ar-LB" sz="2800" dirty="0" smtClean="0">
                <a:cs typeface="A- Amir 1" pitchFamily="2" charset="-78"/>
              </a:rPr>
              <a:t> </a:t>
            </a:r>
            <a:r>
              <a:rPr lang="ar-SA" sz="2800" dirty="0" smtClean="0">
                <a:cs typeface="A- Amir 1" pitchFamily="2" charset="-78"/>
              </a:rPr>
              <a:t>التعرض </a:t>
            </a:r>
            <a:r>
              <a:rPr lang="ar-SA" sz="2800" dirty="0">
                <a:cs typeface="A- Amir 1" pitchFamily="2" charset="-78"/>
              </a:rPr>
              <a:t>المقصود " الانتحار أو </a:t>
            </a:r>
            <a:r>
              <a:rPr lang="ar-SA" sz="2800" dirty="0" err="1" smtClean="0">
                <a:cs typeface="A- Amir 1" pitchFamily="2" charset="-78"/>
              </a:rPr>
              <a:t>القت</a:t>
            </a:r>
            <a:r>
              <a:rPr lang="ar-LB" sz="2800" dirty="0" smtClean="0">
                <a:cs typeface="A- Amir 1" pitchFamily="2" charset="-78"/>
              </a:rPr>
              <a:t>ل.</a:t>
            </a:r>
            <a:r>
              <a:rPr lang="en-US" sz="2800" dirty="0">
                <a:cs typeface="A- Amir 3" pitchFamily="2" charset="-78"/>
              </a:rPr>
              <a:t/>
            </a:r>
            <a:br>
              <a:rPr lang="en-US" sz="2800" dirty="0">
                <a:cs typeface="A- Amir 3" pitchFamily="2" charset="-78"/>
              </a:rPr>
            </a:br>
            <a:r>
              <a:rPr lang="en-US" sz="2800" dirty="0" smtClean="0">
                <a:cs typeface="A- Amir 1" pitchFamily="2" charset="-78"/>
              </a:rPr>
              <a:t> </a:t>
            </a:r>
            <a:r>
              <a:rPr lang="ar-LB" sz="2800" dirty="0" smtClean="0">
                <a:cs typeface="A- Amir 1" pitchFamily="2" charset="-78"/>
              </a:rPr>
              <a:t>.</a:t>
            </a:r>
            <a:r>
              <a:rPr lang="en-US" sz="2800" dirty="0" smtClean="0">
                <a:cs typeface="A- Amir 1" pitchFamily="2" charset="-78"/>
              </a:rPr>
              <a:t> </a:t>
            </a:r>
            <a:r>
              <a:rPr lang="ar-LB" sz="2800" dirty="0" smtClean="0">
                <a:solidFill>
                  <a:srgbClr val="73F240"/>
                </a:solidFill>
                <a:cs typeface="A- Amir 3" pitchFamily="2" charset="-78"/>
              </a:rPr>
              <a:t>-</a:t>
            </a:r>
            <a:r>
              <a:rPr lang="ar-LB" sz="2800" dirty="0" smtClean="0">
                <a:cs typeface="A- Amir 1" pitchFamily="2" charset="-78"/>
              </a:rPr>
              <a:t> </a:t>
            </a:r>
            <a:r>
              <a:rPr lang="ar-SA" sz="2800" dirty="0" smtClean="0">
                <a:cs typeface="A- Amir 1" pitchFamily="2" charset="-78"/>
              </a:rPr>
              <a:t>التعرض </a:t>
            </a:r>
            <a:r>
              <a:rPr lang="ar-SA" sz="2800" dirty="0">
                <a:cs typeface="A- Amir 1" pitchFamily="2" charset="-78"/>
              </a:rPr>
              <a:t>لحادث بالرش بالمبيدات " غير </a:t>
            </a:r>
            <a:r>
              <a:rPr lang="ar-SA" sz="2800" dirty="0" smtClean="0">
                <a:cs typeface="A- Amir 1" pitchFamily="2" charset="-78"/>
              </a:rPr>
              <a:t>مقصود</a:t>
            </a:r>
            <a:endParaRPr lang="en-US" sz="2800" dirty="0" smtClean="0">
              <a:solidFill>
                <a:srgbClr val="73F240"/>
              </a:solidFill>
              <a:cs typeface="A- Amir 3" pitchFamily="2" charset="-78"/>
            </a:endParaRPr>
          </a:p>
          <a:p>
            <a:pPr algn="r"/>
            <a:r>
              <a:rPr lang="ar-LB" sz="2800" dirty="0" smtClean="0">
                <a:solidFill>
                  <a:srgbClr val="73F240"/>
                </a:solidFill>
                <a:cs typeface="A- Amir 3" pitchFamily="2" charset="-78"/>
              </a:rPr>
              <a:t>-</a:t>
            </a:r>
            <a:r>
              <a:rPr lang="ar-LB" sz="2800" dirty="0" smtClean="0">
                <a:cs typeface="A- Amir 1" pitchFamily="2" charset="-78"/>
              </a:rPr>
              <a:t> </a:t>
            </a:r>
            <a:r>
              <a:rPr lang="ar-SA" sz="2800" dirty="0" smtClean="0">
                <a:cs typeface="A- Amir 1" pitchFamily="2" charset="-78"/>
              </a:rPr>
              <a:t>التعرض </a:t>
            </a:r>
            <a:r>
              <a:rPr lang="ar-SA" sz="2800" dirty="0">
                <a:cs typeface="A- Amir 1" pitchFamily="2" charset="-78"/>
              </a:rPr>
              <a:t>المهني من تصنيع وتعبئة المبيدات أو أعمال الرش .</a:t>
            </a:r>
            <a:r>
              <a:rPr lang="en-US" sz="2800" dirty="0">
                <a:cs typeface="A- Amir 1" pitchFamily="2" charset="-78"/>
              </a:rPr>
              <a:t/>
            </a:r>
            <a:br>
              <a:rPr lang="en-US" sz="2800" dirty="0">
                <a:cs typeface="A- Amir 1" pitchFamily="2" charset="-78"/>
              </a:rPr>
            </a:br>
            <a:r>
              <a:rPr lang="en-US" sz="2800" dirty="0" smtClean="0">
                <a:cs typeface="A- Amir 1" pitchFamily="2" charset="-78"/>
              </a:rPr>
              <a:t> </a:t>
            </a:r>
            <a:r>
              <a:rPr lang="ar-LB" sz="2800" dirty="0" smtClean="0">
                <a:solidFill>
                  <a:srgbClr val="73F240"/>
                </a:solidFill>
                <a:cs typeface="A- Amir 3" pitchFamily="2" charset="-78"/>
              </a:rPr>
              <a:t>-</a:t>
            </a:r>
            <a:r>
              <a:rPr lang="ar-LB" sz="2800" dirty="0" smtClean="0">
                <a:cs typeface="A- Amir 1" pitchFamily="2" charset="-78"/>
              </a:rPr>
              <a:t> </a:t>
            </a:r>
            <a:r>
              <a:rPr lang="ar-SA" sz="2800" dirty="0" smtClean="0">
                <a:cs typeface="A- Amir 1" pitchFamily="2" charset="-78"/>
              </a:rPr>
              <a:t>التعرض </a:t>
            </a:r>
            <a:r>
              <a:rPr lang="ar-SA" sz="2800" dirty="0">
                <a:cs typeface="A- Amir 1" pitchFamily="2" charset="-78"/>
              </a:rPr>
              <a:t>لمثبتات المبيدات من خلال الغذاء </a:t>
            </a:r>
            <a:r>
              <a:rPr lang="ar-SA" sz="2800" dirty="0" smtClean="0">
                <a:cs typeface="A- Amir 1" pitchFamily="2" charset="-78"/>
              </a:rPr>
              <a:t>والماء</a:t>
            </a:r>
            <a:r>
              <a:rPr lang="ar-LB" sz="2800" dirty="0" smtClean="0">
                <a:cs typeface="A- Amir 1" pitchFamily="2" charset="-78"/>
              </a:rPr>
              <a:t>.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/>
              <a:t/>
            </a:r>
            <a:br>
              <a:rPr lang="en-US" sz="2800" dirty="0"/>
            </a:br>
            <a:endParaRPr lang="en-US" sz="2800" dirty="0"/>
          </a:p>
        </p:txBody>
      </p:sp>
      <p:pic>
        <p:nvPicPr>
          <p:cNvPr id="3" name="Picture 2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838200"/>
            <a:ext cx="91440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800" b="1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طرق دخول المبيدات للجسم :-</a:t>
            </a:r>
            <a:endParaRPr kumimoji="0" lang="ar-LB" sz="2800" b="1" i="0" u="none" strike="noStrike" cap="none" normalizeH="0" baseline="0" dirty="0" smtClean="0">
              <a:ln>
                <a:noFill/>
              </a:ln>
              <a:solidFill>
                <a:srgbClr val="73F240"/>
              </a:solidFill>
              <a:effectLst/>
              <a:latin typeface="Arial" pitchFamily="34" charset="0"/>
              <a:ea typeface="Times New Roman" pitchFamily="18" charset="0"/>
              <a:cs typeface="A- Amir 3" pitchFamily="2" charset="-78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/>
            </a:r>
            <a:b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</a:b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-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الاستنشاق ( أخطر طريقة )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.</a:t>
            </a:r>
            <a:b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</a:b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-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الجلد " الاختراق " وخصوصا عن طريق الملابس أكثر من التعرض المباشر، لأن الملابس تحتفظ بجزئيات المبيد ، وبطول فترة ارتداء الملابس الملوثة يؤدى إلى التعرض المستمر للمبيد حتى يتم تغييرها .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/>
            </a:r>
            <a:b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</a:b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-</a:t>
            </a: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التعرض عن طريق التناول مع البلع أو الهضم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.</a:t>
            </a:r>
            <a:endParaRPr kumimoji="0" lang="ar-LB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- Amir 1" pitchFamily="2" charset="-78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-</a:t>
            </a: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من خلال العين .</a:t>
            </a:r>
            <a:endParaRPr kumimoji="0" lang="ar-S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</p:txBody>
      </p:sp>
      <p:pic>
        <p:nvPicPr>
          <p:cNvPr id="3" name="Picture 2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1041974"/>
            <a:ext cx="914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ا</a:t>
            </a:r>
            <a:r>
              <a:rPr kumimoji="0" lang="ar-SA" sz="2800" b="1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لحد من المبيدات الحشرية :-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/>
            </a:r>
            <a:b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</a:b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-</a:t>
            </a: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لابد من وجود رخصة لصاحب المحل والذي يرش المبيدات بعد أخذ دورات وامتحانات لأخذ رخصة مؤهلة بشهادة ( رخصة أولي ) .</a:t>
            </a:r>
            <a:endParaRPr kumimoji="0" lang="ar-S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2551837"/>
            <a:ext cx="914400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ar-LB" sz="2800" dirty="0" smtClean="0">
                <a:solidFill>
                  <a:srgbClr val="73F240"/>
                </a:solidFill>
                <a:cs typeface="A- Amir 3" pitchFamily="2" charset="-78"/>
              </a:rPr>
              <a:t>-</a:t>
            </a:r>
            <a:r>
              <a:rPr lang="ar-LB" sz="2800" dirty="0" smtClean="0">
                <a:cs typeface="A- Amir 1" pitchFamily="2" charset="-78"/>
              </a:rPr>
              <a:t>  </a:t>
            </a:r>
            <a:r>
              <a:rPr lang="ar-LB" sz="2800" dirty="0" err="1" smtClean="0">
                <a:cs typeface="A- Amir 1" pitchFamily="2" charset="-78"/>
              </a:rPr>
              <a:t>ت</a:t>
            </a:r>
            <a:r>
              <a:rPr lang="ar-SA" sz="2800" dirty="0" smtClean="0">
                <a:cs typeface="A- Amir 1" pitchFamily="2" charset="-78"/>
              </a:rPr>
              <a:t>وجد </a:t>
            </a:r>
            <a:r>
              <a:rPr lang="ar-SA" sz="2800" dirty="0">
                <a:cs typeface="A- Amir 1" pitchFamily="2" charset="-78"/>
              </a:rPr>
              <a:t>مبيدات عامة للاستخدام العام، أضرارها متوسطة أو قليلة </a:t>
            </a:r>
            <a:r>
              <a:rPr lang="ar-SA" sz="2800" dirty="0" smtClean="0">
                <a:cs typeface="A- Amir 1" pitchFamily="2" charset="-78"/>
              </a:rPr>
              <a:t>وبالتالي</a:t>
            </a:r>
            <a:r>
              <a:rPr lang="ar-LB" sz="2800" dirty="0" smtClean="0">
                <a:cs typeface="A- Amir 1" pitchFamily="2" charset="-78"/>
              </a:rPr>
              <a:t> </a:t>
            </a:r>
            <a:r>
              <a:rPr lang="ar-SA" sz="2800" dirty="0" smtClean="0">
                <a:cs typeface="A- Amir 1" pitchFamily="2" charset="-78"/>
              </a:rPr>
              <a:t>مخاطرها </a:t>
            </a:r>
            <a:r>
              <a:rPr lang="ar-SA" sz="2800" dirty="0">
                <a:cs typeface="A- Amir 1" pitchFamily="2" charset="-78"/>
              </a:rPr>
              <a:t>محدودة وهذا النوع مسموح بتداوله .</a:t>
            </a:r>
            <a:r>
              <a:rPr lang="en-US" sz="2800" dirty="0">
                <a:cs typeface="A- Amir 1" pitchFamily="2" charset="-78"/>
              </a:rPr>
              <a:t/>
            </a:r>
            <a:br>
              <a:rPr lang="en-US" sz="2800" dirty="0">
                <a:cs typeface="A- Amir 1" pitchFamily="2" charset="-78"/>
              </a:rPr>
            </a:b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381000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LB" sz="2800" dirty="0" smtClean="0">
                <a:solidFill>
                  <a:srgbClr val="73F240"/>
                </a:solidFill>
                <a:cs typeface="A- Amir 3" pitchFamily="2" charset="-78"/>
              </a:rPr>
              <a:t>-</a:t>
            </a:r>
            <a:r>
              <a:rPr lang="en-US" dirty="0" smtClean="0">
                <a:cs typeface="A- Amir 1" pitchFamily="2" charset="-78"/>
              </a:rPr>
              <a:t> </a:t>
            </a:r>
            <a:r>
              <a:rPr lang="ar-SA" sz="2800" dirty="0">
                <a:cs typeface="A- Amir 1" pitchFamily="2" charset="-78"/>
              </a:rPr>
              <a:t>مبيدات قاتلة عالية </a:t>
            </a:r>
            <a:r>
              <a:rPr lang="ar-SA" sz="2800" dirty="0" smtClean="0">
                <a:cs typeface="A- Amir 1" pitchFamily="2" charset="-78"/>
              </a:rPr>
              <a:t>الخطورة</a:t>
            </a:r>
            <a:r>
              <a:rPr lang="ar-LB" sz="2800" dirty="0" smtClean="0">
                <a:cs typeface="A- Amir 1" pitchFamily="2" charset="-78"/>
              </a:rPr>
              <a:t> </a:t>
            </a:r>
            <a:r>
              <a:rPr lang="ar-SA" sz="2800" dirty="0" err="1" smtClean="0">
                <a:cs typeface="A- Amir 1" pitchFamily="2" charset="-78"/>
              </a:rPr>
              <a:t>ولاتباع</a:t>
            </a:r>
            <a:r>
              <a:rPr lang="ar-SA" sz="2800" dirty="0" smtClean="0">
                <a:cs typeface="A- Amir 1" pitchFamily="2" charset="-78"/>
              </a:rPr>
              <a:t> </a:t>
            </a:r>
            <a:r>
              <a:rPr lang="ar-SA" sz="2800" dirty="0">
                <a:cs typeface="A- Amir 1" pitchFamily="2" charset="-78"/>
              </a:rPr>
              <a:t>لأي شخص ولا يستخدم إلا بواسطة رخصة ثانية رخصة المبيدات </a:t>
            </a:r>
            <a:r>
              <a:rPr lang="ar-SA" sz="2800" dirty="0" smtClean="0">
                <a:cs typeface="A- Amir 1" pitchFamily="2" charset="-78"/>
              </a:rPr>
              <a:t>المقيدة</a:t>
            </a:r>
            <a:r>
              <a:rPr lang="ar-LB" sz="2800" dirty="0" smtClean="0">
                <a:cs typeface="A- Amir 1" pitchFamily="2" charset="-78"/>
              </a:rPr>
              <a:t>.</a:t>
            </a:r>
            <a:endParaRPr lang="en-US" sz="2800" dirty="0">
              <a:cs typeface="A- Amir 1" pitchFamily="2" charset="-78"/>
            </a:endParaRPr>
          </a:p>
        </p:txBody>
      </p:sp>
      <p:pic>
        <p:nvPicPr>
          <p:cNvPr id="6" name="Picture 5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295400"/>
            <a:ext cx="89916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ar-SA" sz="2800" b="1" dirty="0">
                <a:solidFill>
                  <a:srgbClr val="73F240"/>
                </a:solidFill>
                <a:cs typeface="A- Amir 1" pitchFamily="2" charset="-78"/>
              </a:rPr>
              <a:t>أن تكون هناك وزارات مختصة تتابع مثل هذه الإجراءات ومنها :</a:t>
            </a:r>
            <a:r>
              <a:rPr lang="en-US" sz="2800" b="1" dirty="0">
                <a:solidFill>
                  <a:srgbClr val="73F240"/>
                </a:solidFill>
                <a:cs typeface="A- Amir 1" pitchFamily="2" charset="-78"/>
              </a:rPr>
              <a:t> </a:t>
            </a:r>
            <a:r>
              <a:rPr lang="en-US" sz="2800" b="1" dirty="0">
                <a:cs typeface="A- Amir 1" pitchFamily="2" charset="-78"/>
              </a:rPr>
              <a:t/>
            </a:r>
            <a:br>
              <a:rPr lang="en-US" sz="2800" b="1" dirty="0">
                <a:cs typeface="A- Amir 1" pitchFamily="2" charset="-78"/>
              </a:rPr>
            </a:br>
            <a:r>
              <a:rPr lang="ar-LB" sz="2800" b="1" dirty="0" smtClean="0">
                <a:solidFill>
                  <a:srgbClr val="73F240"/>
                </a:solidFill>
                <a:cs typeface="A- Amir 3" pitchFamily="2" charset="-78"/>
              </a:rPr>
              <a:t>-</a:t>
            </a:r>
            <a:r>
              <a:rPr lang="ar-LB" sz="2800" b="1" dirty="0" smtClean="0">
                <a:cs typeface="A- Amir 1" pitchFamily="2" charset="-78"/>
              </a:rPr>
              <a:t> </a:t>
            </a:r>
            <a:r>
              <a:rPr lang="ar-SA" sz="2800" dirty="0" smtClean="0">
                <a:cs typeface="A- Amir 1" pitchFamily="2" charset="-78"/>
              </a:rPr>
              <a:t>وزارة </a:t>
            </a:r>
            <a:r>
              <a:rPr lang="ar-SA" sz="2800" dirty="0">
                <a:cs typeface="A- Amir 1" pitchFamily="2" charset="-78"/>
              </a:rPr>
              <a:t>الزراعة .</a:t>
            </a:r>
            <a:r>
              <a:rPr lang="en-US" sz="2800" dirty="0">
                <a:cs typeface="A- Amir 1" pitchFamily="2" charset="-78"/>
              </a:rPr>
              <a:t/>
            </a:r>
            <a:br>
              <a:rPr lang="en-US" sz="2800" dirty="0">
                <a:cs typeface="A- Amir 1" pitchFamily="2" charset="-78"/>
              </a:rPr>
            </a:br>
            <a:r>
              <a:rPr lang="ar-SA" sz="2800" dirty="0" smtClean="0">
                <a:cs typeface="A- Amir 1" pitchFamily="2" charset="-78"/>
              </a:rPr>
              <a:t>وزارة الصحة</a:t>
            </a:r>
            <a:r>
              <a:rPr lang="en-US" sz="2800" dirty="0" smtClean="0">
                <a:cs typeface="A- Amir 1" pitchFamily="2" charset="-78"/>
              </a:rPr>
              <a:t> </a:t>
            </a:r>
            <a:r>
              <a:rPr lang="ar-LB" sz="2800" dirty="0">
                <a:solidFill>
                  <a:srgbClr val="73F240"/>
                </a:solidFill>
                <a:cs typeface="A- Amir 3" pitchFamily="2" charset="-78"/>
              </a:rPr>
              <a:t>-</a:t>
            </a:r>
            <a:endParaRPr lang="ar-LB" sz="2800" dirty="0" smtClean="0">
              <a:solidFill>
                <a:srgbClr val="73F240"/>
              </a:solidFill>
              <a:cs typeface="A- Amir 3" pitchFamily="2" charset="-78"/>
            </a:endParaRPr>
          </a:p>
          <a:p>
            <a:pPr algn="r"/>
            <a:r>
              <a:rPr lang="ar-LB" sz="2800" dirty="0" smtClean="0">
                <a:solidFill>
                  <a:srgbClr val="73F240"/>
                </a:solidFill>
                <a:cs typeface="A- Amir 3" pitchFamily="2" charset="-78"/>
              </a:rPr>
              <a:t>-</a:t>
            </a:r>
            <a:r>
              <a:rPr lang="ar-LB" sz="2800" dirty="0" smtClean="0">
                <a:cs typeface="A- Amir 1" pitchFamily="2" charset="-78"/>
              </a:rPr>
              <a:t> </a:t>
            </a:r>
            <a:r>
              <a:rPr lang="ar-SA" sz="2800" dirty="0" smtClean="0">
                <a:cs typeface="A- Amir 1" pitchFamily="2" charset="-78"/>
              </a:rPr>
              <a:t>وزارة </a:t>
            </a:r>
            <a:r>
              <a:rPr lang="ar-SA" sz="2800" dirty="0">
                <a:cs typeface="A- Amir 1" pitchFamily="2" charset="-78"/>
              </a:rPr>
              <a:t>البيئة .</a:t>
            </a:r>
            <a:r>
              <a:rPr lang="en-US" sz="2800" dirty="0">
                <a:cs typeface="A- Amir 1" pitchFamily="2" charset="-78"/>
              </a:rPr>
              <a:t/>
            </a:r>
            <a:br>
              <a:rPr lang="en-US" sz="2800" dirty="0">
                <a:cs typeface="A- Amir 1" pitchFamily="2" charset="-78"/>
              </a:rPr>
            </a:br>
            <a:r>
              <a:rPr lang="ar-LB" sz="2800" dirty="0" smtClean="0">
                <a:solidFill>
                  <a:srgbClr val="73F240"/>
                </a:solidFill>
                <a:cs typeface="A- Amir 3" pitchFamily="2" charset="-78"/>
              </a:rPr>
              <a:t>-</a:t>
            </a:r>
            <a:r>
              <a:rPr lang="ar-LB" sz="2800" dirty="0" smtClean="0">
                <a:cs typeface="A- Amir 1" pitchFamily="2" charset="-78"/>
              </a:rPr>
              <a:t> </a:t>
            </a:r>
            <a:r>
              <a:rPr lang="ar-SA" sz="2800" dirty="0" smtClean="0">
                <a:cs typeface="A- Amir 1" pitchFamily="2" charset="-78"/>
              </a:rPr>
              <a:t>وزارة </a:t>
            </a:r>
            <a:r>
              <a:rPr lang="ar-SA" sz="2800" dirty="0">
                <a:cs typeface="A- Amir 1" pitchFamily="2" charset="-78"/>
              </a:rPr>
              <a:t>الشئون الاجتماعية .</a:t>
            </a:r>
            <a:r>
              <a:rPr lang="en-US" sz="2800" dirty="0">
                <a:cs typeface="A- Amir 1" pitchFamily="2" charset="-78"/>
              </a:rPr>
              <a:t/>
            </a:r>
            <a:br>
              <a:rPr lang="en-US" sz="2800" dirty="0">
                <a:cs typeface="A- Amir 1" pitchFamily="2" charset="-78"/>
              </a:rPr>
            </a:br>
            <a:r>
              <a:rPr lang="ar-LB" sz="2800" dirty="0" smtClean="0">
                <a:cs typeface="A- Amir 1" pitchFamily="2" charset="-78"/>
              </a:rPr>
              <a:t> </a:t>
            </a:r>
            <a:r>
              <a:rPr lang="ar-SA" sz="2800" dirty="0" smtClean="0">
                <a:cs typeface="A- Amir 1" pitchFamily="2" charset="-78"/>
              </a:rPr>
              <a:t>لابد </a:t>
            </a:r>
            <a:r>
              <a:rPr lang="ar-SA" sz="2800" dirty="0">
                <a:cs typeface="A- Amir 1" pitchFamily="2" charset="-78"/>
              </a:rPr>
              <a:t>من مرور وقت " فترة زمنية " من آخر رشة وطرح المحصول للاستخدام الآدمي " فترة الأمان أو التحريم "</a:t>
            </a:r>
            <a:r>
              <a:rPr lang="en-US" sz="2800" dirty="0">
                <a:cs typeface="A- Amir 1" pitchFamily="2" charset="-78"/>
              </a:rPr>
              <a:t> </a:t>
            </a:r>
            <a:br>
              <a:rPr lang="en-US" sz="2800" dirty="0">
                <a:cs typeface="A- Amir 1" pitchFamily="2" charset="-78"/>
              </a:rPr>
            </a:br>
            <a:endParaRPr lang="en-US" sz="2800" dirty="0">
              <a:cs typeface="A- Amir 1" pitchFamily="2" charset="-78"/>
            </a:endParaRPr>
          </a:p>
        </p:txBody>
      </p:sp>
      <p:pic>
        <p:nvPicPr>
          <p:cNvPr id="3" name="Picture 2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457200"/>
            <a:ext cx="91440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800" b="1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لا تعتمد على المبيد فقط ولكن اعتمد على :-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/>
            </a:r>
            <a:b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</a:b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-</a:t>
            </a: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المكافحة الحيوية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.</a:t>
            </a:r>
            <a:b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</a:b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-</a:t>
            </a: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المكافحة الطبيعية .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/>
            </a:r>
            <a:b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</a:b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-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القوانين التشريعية .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/>
            </a:r>
            <a:b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</a:b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-</a:t>
            </a: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استخدام تقاوي مقاومة الآفات .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/>
            </a:r>
            <a:b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</a:b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-</a:t>
            </a: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تغيير مواعيد الزراعة .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/>
            </a:r>
            <a:b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</a:b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-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تقليل فترة نصف العمر عن طريق تغيير درجة الحموضة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" P.H "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و </a:t>
            </a:r>
            <a:r>
              <a:rPr kumimoji="0" lang="ar-SA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التى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من الممكن أن تصل ( فترة نصف عمر المبيد) من 16 سنة إلى 40 سنة .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/>
            </a:r>
            <a:b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</a:b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rgbClr val="73F240"/>
                </a:solidFill>
                <a:effectLst/>
                <a:latin typeface="Arial" pitchFamily="34" charset="0"/>
                <a:ea typeface="Times New Roman" pitchFamily="18" charset="0"/>
                <a:cs typeface="A- Amir 3" pitchFamily="2" charset="-78"/>
              </a:rPr>
              <a:t>-</a:t>
            </a: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الخضراوات المشكوك </a:t>
            </a:r>
            <a:r>
              <a:rPr kumimoji="0" lang="ar-SA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فى</a:t>
            </a:r>
            <a:r>
              <a:rPr kumimoji="0" lang="ar-SA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 أمرها مثل البامية تسلق أولا قبل الطبخ للتخلص من تأثير المواد السامة</a:t>
            </a:r>
            <a:r>
              <a:rPr kumimoji="0" lang="ar-LB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- Amir 1" pitchFamily="2" charset="-78"/>
              </a:rPr>
              <a:t>.</a:t>
            </a:r>
            <a:endParaRPr kumimoji="0" lang="ar-S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- Amir 1" pitchFamily="2" charset="-78"/>
            </a:endParaRPr>
          </a:p>
        </p:txBody>
      </p:sp>
      <p:pic>
        <p:nvPicPr>
          <p:cNvPr id="3" name="Picture 2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" cy="91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1396</Words>
  <Application>Microsoft Office PowerPoint</Application>
  <PresentationFormat>On-screen Show (4:3)</PresentationFormat>
  <Paragraphs>116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rolla</dc:creator>
  <cp:lastModifiedBy>zb.ss</cp:lastModifiedBy>
  <cp:revision>34</cp:revision>
  <dcterms:created xsi:type="dcterms:W3CDTF">2010-09-20T05:56:16Z</dcterms:created>
  <dcterms:modified xsi:type="dcterms:W3CDTF">2012-12-14T13:03:23Z</dcterms:modified>
</cp:coreProperties>
</file>