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3" d="100"/>
          <a:sy n="103" d="100"/>
        </p:scale>
        <p:origin x="-204"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400800" y="6355080"/>
            <a:ext cx="2286000" cy="365760"/>
          </a:xfrm>
        </p:spPr>
        <p:txBody>
          <a:bodyPr/>
          <a:lstStyle>
            <a:lvl1pPr>
              <a:defRPr sz="1400"/>
            </a:lvl1pPr>
          </a:lstStyle>
          <a:p>
            <a:fld id="{1D8BD707-D9CF-40AE-B4C6-C98DA3205C09}" type="datetimeFigureOut">
              <a:rPr lang="en-US" smtClean="0"/>
              <a:pPr/>
              <a:t>12/14/2012</a:t>
            </a:fld>
            <a:endParaRPr lang="en-US"/>
          </a:p>
        </p:txBody>
      </p:sp>
      <p:sp>
        <p:nvSpPr>
          <p:cNvPr id="17" name="Footer Placeholder 16"/>
          <p:cNvSpPr>
            <a:spLocks noGrp="1"/>
          </p:cNvSpPr>
          <p:nvPr>
            <p:ph type="ftr" sz="quarter" idx="11"/>
          </p:nvPr>
        </p:nvSpPr>
        <p:spPr>
          <a:xfrm>
            <a:off x="2898648" y="6355080"/>
            <a:ext cx="3474720" cy="365760"/>
          </a:xfrm>
        </p:spPr>
        <p:txBody>
          <a:bodyPr/>
          <a:lstStyle/>
          <a:p>
            <a:endParaRPr lang="en-US"/>
          </a:p>
        </p:txBody>
      </p:sp>
      <p:sp>
        <p:nvSpPr>
          <p:cNvPr id="29" name="Slide Number Placeholder 28"/>
          <p:cNvSpPr>
            <a:spLocks noGrp="1"/>
          </p:cNvSpPr>
          <p:nvPr>
            <p:ph type="sldNum" sz="quarter" idx="12"/>
          </p:nvPr>
        </p:nvSpPr>
        <p:spPr>
          <a:xfrm>
            <a:off x="1216152" y="6355080"/>
            <a:ext cx="1219200" cy="365760"/>
          </a:xfrm>
        </p:spPr>
        <p:txBody>
          <a:bodyPr/>
          <a:lstStyle/>
          <a:p>
            <a:fld id="{B6F15528-21DE-4FAA-801E-634DDDAF4B2B}" type="slidenum">
              <a:rPr lang="en-US" smtClean="0"/>
              <a:pPr/>
              <a:t>‹#›</a:t>
            </a:fld>
            <a:endParaRPr lang="en-US"/>
          </a:p>
        </p:txBody>
      </p:sp>
      <p:sp>
        <p:nvSpPr>
          <p:cNvPr id="21" name="Rectangle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3" name="Rectangle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Rectangle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7" name="Straight Connector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8" name="Isosceles Triangle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traight Connector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Content Placeholder 7"/>
          <p:cNvSpPr>
            <a:spLocks noGrp="1"/>
          </p:cNvSpPr>
          <p:nvPr>
            <p:ph sz="quarter" idx="1"/>
          </p:nvPr>
        </p:nvSpPr>
        <p:spPr>
          <a:xfrm>
            <a:off x="457200" y="1219200"/>
            <a:ext cx="8229600"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6400800" y="6355080"/>
            <a:ext cx="2286000" cy="365760"/>
          </a:xfrm>
        </p:spPr>
        <p:txBody>
          <a:bodyPr/>
          <a:lstStyle/>
          <a:p>
            <a:fld id="{1D8BD707-D9CF-40AE-B4C6-C98DA3205C09}" type="datetimeFigureOut">
              <a:rPr lang="en-US" smtClean="0"/>
              <a:pPr/>
              <a:t>12/14/2012</a:t>
            </a:fld>
            <a:endParaRPr lang="en-US"/>
          </a:p>
        </p:txBody>
      </p:sp>
      <p:sp>
        <p:nvSpPr>
          <p:cNvPr id="5" name="Footer Placeholder 4"/>
          <p:cNvSpPr>
            <a:spLocks noGrp="1"/>
          </p:cNvSpPr>
          <p:nvPr>
            <p:ph type="ftr" sz="quarter" idx="11"/>
          </p:nvPr>
        </p:nvSpPr>
        <p:spPr>
          <a:xfrm>
            <a:off x="2898648" y="6355080"/>
            <a:ext cx="3474720" cy="365760"/>
          </a:xfrm>
        </p:spPr>
        <p:txBody>
          <a:bodyPr/>
          <a:lstStyle/>
          <a:p>
            <a:endParaRPr lang="en-US"/>
          </a:p>
        </p:txBody>
      </p:sp>
      <p:sp>
        <p:nvSpPr>
          <p:cNvPr id="6" name="Slide Number Placeholder 5"/>
          <p:cNvSpPr>
            <a:spLocks noGrp="1"/>
          </p:cNvSpPr>
          <p:nvPr>
            <p:ph type="sldNum" sz="quarter" idx="12"/>
          </p:nvPr>
        </p:nvSpPr>
        <p:spPr>
          <a:xfrm>
            <a:off x="1069848" y="6355080"/>
            <a:ext cx="1520952" cy="365760"/>
          </a:xfrm>
        </p:spPr>
        <p:txBody>
          <a:bodyPr/>
          <a:lstStyle/>
          <a:p>
            <a:fld id="{B6F15528-21DE-4FAA-801E-634DDDAF4B2B}" type="slidenum">
              <a:rPr lang="en-US" smtClean="0"/>
              <a:pPr/>
              <a:t>‹#›</a:t>
            </a:fld>
            <a:endParaRPr lang="en-US"/>
          </a:p>
        </p:txBody>
      </p:sp>
      <p:sp>
        <p:nvSpPr>
          <p:cNvPr id="7" name="Rectangle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12/14/2012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9" name="Content Placeholder 8"/>
          <p:cNvSpPr>
            <a:spLocks noGrp="1"/>
          </p:cNvSpPr>
          <p:nvPr>
            <p:ph sz="quarter" idx="1"/>
          </p:nvPr>
        </p:nvSpPr>
        <p:spPr>
          <a:xfrm>
            <a:off x="457200" y="1219200"/>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632198" y="1216152"/>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1D8BD707-D9CF-40AE-B4C6-C98DA3205C09}" type="datetimeFigureOut">
              <a:rPr lang="en-US" smtClean="0"/>
              <a:pPr/>
              <a:t>12/14/2012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
        <p:nvSpPr>
          <p:cNvPr id="11" name="Content Placeholder 10"/>
          <p:cNvSpPr>
            <a:spLocks noGrp="1"/>
          </p:cNvSpPr>
          <p:nvPr>
            <p:ph sz="quarter" idx="2"/>
          </p:nvPr>
        </p:nvSpPr>
        <p:spPr>
          <a:xfrm>
            <a:off x="457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648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12/14/2012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12/14/2012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
        <p:nvSpPr>
          <p:cNvPr id="5" name="Straight Connector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Straight Connector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Content Placeholder 11"/>
          <p:cNvSpPr>
            <a:spLocks noGrp="1"/>
          </p:cNvSpPr>
          <p:nvPr>
            <p:ph sz="quarter" idx="1"/>
          </p:nvPr>
        </p:nvSpPr>
        <p:spPr>
          <a:xfrm>
            <a:off x="304800" y="304800"/>
            <a:ext cx="57150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152400"/>
            <a:ext cx="8229600" cy="990600"/>
          </a:xfrm>
          <a:prstGeom prst="rect">
            <a:avLst/>
          </a:prstGeom>
        </p:spPr>
        <p:txBody>
          <a:bodyPr vert="horz"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fld id="{1D8BD707-D9CF-40AE-B4C6-C98DA3205C09}" type="datetimeFigureOut">
              <a:rPr lang="en-US" smtClean="0"/>
              <a:pPr/>
              <a:t>12/14/2012</a:t>
            </a:fld>
            <a:endParaRPr lang="en-US"/>
          </a:p>
        </p:txBody>
      </p:sp>
      <p:sp>
        <p:nvSpPr>
          <p:cNvPr id="3" name="Footer Placeholder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B6F15528-21DE-4FAA-801E-634DDDAF4B2B}" type="slidenum">
              <a:rPr lang="en-US" smtClean="0"/>
              <a:pPr/>
              <a:t>‹#›</a:t>
            </a:fld>
            <a:endParaRPr lang="en-US"/>
          </a:p>
        </p:txBody>
      </p:sp>
      <p:sp>
        <p:nvSpPr>
          <p:cNvPr id="28" name="Straight Connector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29" name="Straight Connector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Isosceles Triangle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ar-LB" dirty="0" smtClean="0">
                <a:cs typeface="A- Janem 2" pitchFamily="2" charset="-78"/>
              </a:rPr>
              <a:t>الأغذية المعلبة والمجففة</a:t>
            </a:r>
            <a:endParaRPr lang="en-US" dirty="0">
              <a:cs typeface="A- Janem 2" pitchFamily="2" charset="-78"/>
            </a:endParaRPr>
          </a:p>
        </p:txBody>
      </p:sp>
      <p:sp>
        <p:nvSpPr>
          <p:cNvPr id="3" name="Subtitle 2"/>
          <p:cNvSpPr>
            <a:spLocks noGrp="1"/>
          </p:cNvSpPr>
          <p:nvPr>
            <p:ph type="subTitle" idx="1"/>
          </p:nvPr>
        </p:nvSpPr>
        <p:spPr/>
        <p:txBody>
          <a:bodyPr/>
          <a:lstStyle/>
          <a:p>
            <a:pPr algn="ctr"/>
            <a:r>
              <a:rPr lang="ar-LB" dirty="0" smtClean="0">
                <a:cs typeface="A- Fajr 1 Normal" pitchFamily="2" charset="-78"/>
              </a:rPr>
              <a:t>جمعية أصدقاء البيئة</a:t>
            </a:r>
            <a:endParaRPr lang="en-US" dirty="0">
              <a:cs typeface="A- Fajr 1 Normal" pitchFamily="2" charset="-78"/>
            </a:endParaRPr>
          </a:p>
        </p:txBody>
      </p:sp>
      <p:pic>
        <p:nvPicPr>
          <p:cNvPr id="4" name="Picture 3" descr="Z:\دائرة جمعية اصدقاء البيئة\2011\Irshif 2011\IN 2011\اصدقاء البيئة.jpg"/>
          <p:cNvPicPr/>
          <p:nvPr/>
        </p:nvPicPr>
        <p:blipFill>
          <a:blip r:embed="rId2" cstate="print"/>
          <a:srcRect/>
          <a:stretch>
            <a:fillRect/>
          </a:stretch>
        </p:blipFill>
        <p:spPr bwMode="auto">
          <a:xfrm>
            <a:off x="3200400" y="1752600"/>
            <a:ext cx="2895600" cy="1828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ar-LB" dirty="0" smtClean="0">
                <a:cs typeface="A- Amir 3" pitchFamily="2" charset="-78"/>
              </a:rPr>
              <a:t>صلاحية الأغذية المعلبة</a:t>
            </a:r>
            <a:endParaRPr lang="en-US" dirty="0">
              <a:cs typeface="A- Amir 3" pitchFamily="2" charset="-78"/>
            </a:endParaRPr>
          </a:p>
        </p:txBody>
      </p:sp>
      <p:sp>
        <p:nvSpPr>
          <p:cNvPr id="3" name="Content Placeholder 2"/>
          <p:cNvSpPr>
            <a:spLocks noGrp="1"/>
          </p:cNvSpPr>
          <p:nvPr>
            <p:ph sz="quarter" idx="1"/>
          </p:nvPr>
        </p:nvSpPr>
        <p:spPr/>
        <p:txBody>
          <a:bodyPr/>
          <a:lstStyle/>
          <a:p>
            <a:pPr algn="r" rtl="1">
              <a:buNone/>
            </a:pPr>
            <a:r>
              <a:rPr lang="ar-LB" dirty="0" smtClean="0">
                <a:cs typeface="A- Amir 1" pitchFamily="2" charset="-78"/>
              </a:rPr>
              <a:t>العلب التي تحتوي على مواد حمضية عالية كالعصائر، الطماطم، الفاكهة والمخللات يمكن تخزينها لمدة تتراوح من 12 إلى 18 شهراً. أما بالنسبة للأغذية المعلبة ذات المواد الحمضية القليلة كمنتجات اللحم والخضار فيمكن تخزينها من 2 إلى 4 سنوات.</a:t>
            </a:r>
            <a:endParaRPr lang="en-US" dirty="0">
              <a:cs typeface="A- Amir 1" pitchFamily="2" charset="-78"/>
            </a:endParaRPr>
          </a:p>
        </p:txBody>
      </p:sp>
      <p:pic>
        <p:nvPicPr>
          <p:cNvPr id="4" name="Picture 3" descr="Z:\دائرة جمعية اصدقاء البيئة\2011\Irshif 2011\IN 2011\اصدقاء البيئة.jpg"/>
          <p:cNvPicPr/>
          <p:nvPr/>
        </p:nvPicPr>
        <p:blipFill>
          <a:blip r:embed="rId2" cstate="print"/>
          <a:srcRect/>
          <a:stretch>
            <a:fillRect/>
          </a:stretch>
        </p:blipFill>
        <p:spPr bwMode="auto">
          <a:xfrm>
            <a:off x="8249912" y="0"/>
            <a:ext cx="894088" cy="9525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ar-LB" dirty="0" smtClean="0">
                <a:cs typeface="A- Amir 3" pitchFamily="2" charset="-78"/>
              </a:rPr>
              <a:t>تخزين الأغذية المعلبة</a:t>
            </a:r>
            <a:endParaRPr lang="en-US" dirty="0">
              <a:cs typeface="A- Amir 3" pitchFamily="2" charset="-78"/>
            </a:endParaRPr>
          </a:p>
        </p:txBody>
      </p:sp>
      <p:sp>
        <p:nvSpPr>
          <p:cNvPr id="3" name="Content Placeholder 2"/>
          <p:cNvSpPr>
            <a:spLocks noGrp="1"/>
          </p:cNvSpPr>
          <p:nvPr>
            <p:ph sz="quarter" idx="1"/>
          </p:nvPr>
        </p:nvSpPr>
        <p:spPr/>
        <p:txBody>
          <a:bodyPr/>
          <a:lstStyle/>
          <a:p>
            <a:pPr algn="r" rtl="1">
              <a:buNone/>
            </a:pPr>
            <a:r>
              <a:rPr lang="ar-LB" dirty="0" smtClean="0">
                <a:cs typeface="A- Amir 1" pitchFamily="2" charset="-78"/>
              </a:rPr>
              <a:t>يستحسن دائماً تخزين الأغذية المعلبة في مكان جاف وعلى درجة حرارة معتدلة البرودة، بعيداً عن الحرارة المرتفعة.</a:t>
            </a:r>
            <a:endParaRPr lang="en-US" dirty="0">
              <a:cs typeface="A- Amir 1" pitchFamily="2" charset="-78"/>
            </a:endParaRPr>
          </a:p>
        </p:txBody>
      </p:sp>
      <p:pic>
        <p:nvPicPr>
          <p:cNvPr id="4" name="Picture 3" descr="Z:\دائرة جمعية اصدقاء البيئة\2011\Irshif 2011\IN 2011\اصدقاء البيئة.jpg"/>
          <p:cNvPicPr/>
          <p:nvPr/>
        </p:nvPicPr>
        <p:blipFill>
          <a:blip r:embed="rId2" cstate="print"/>
          <a:srcRect/>
          <a:stretch>
            <a:fillRect/>
          </a:stretch>
        </p:blipFill>
        <p:spPr bwMode="auto">
          <a:xfrm>
            <a:off x="8249912" y="0"/>
            <a:ext cx="894088" cy="9525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ar-LB" dirty="0" smtClean="0">
                <a:cs typeface="A- Amir 3" pitchFamily="2" charset="-78"/>
              </a:rPr>
              <a:t>العلب المتضررة</a:t>
            </a:r>
            <a:endParaRPr lang="en-US" dirty="0">
              <a:cs typeface="A- Amir 3" pitchFamily="2" charset="-78"/>
            </a:endParaRPr>
          </a:p>
        </p:txBody>
      </p:sp>
      <p:sp>
        <p:nvSpPr>
          <p:cNvPr id="3" name="Content Placeholder 2"/>
          <p:cNvSpPr>
            <a:spLocks noGrp="1"/>
          </p:cNvSpPr>
          <p:nvPr>
            <p:ph sz="quarter" idx="1"/>
          </p:nvPr>
        </p:nvSpPr>
        <p:spPr/>
        <p:txBody>
          <a:bodyPr/>
          <a:lstStyle/>
          <a:p>
            <a:pPr algn="r" rtl="1">
              <a:buNone/>
            </a:pPr>
            <a:r>
              <a:rPr lang="ar-LB" dirty="0" smtClean="0">
                <a:cs typeface="A- Amir 1" pitchFamily="2" charset="-78"/>
              </a:rPr>
              <a:t>إفحصي العلب قبل فتحها لتتأكدي من بعض علامات صلاحيتها. مثلاً، إن الغطاء المنتفخ، العلبة المعوجة أو التي تتسرب منها الأغذية هي من علامات التلف. وعندما تفتحين العلبة، إنتبهي إلى بعض العلامات الأخرى مثل فوران السائل من العلبة، رائحة كريهة أو عفن. لاتتذوقي أو تستعملي الأغذية المعلبة التي تظهر عليها علامة التلف.</a:t>
            </a:r>
            <a:endParaRPr lang="en-US" dirty="0">
              <a:cs typeface="A- Amir 1" pitchFamily="2" charset="-78"/>
            </a:endParaRPr>
          </a:p>
        </p:txBody>
      </p:sp>
      <p:pic>
        <p:nvPicPr>
          <p:cNvPr id="4" name="Picture 3" descr="Z:\دائرة جمعية اصدقاء البيئة\2011\Irshif 2011\IN 2011\اصدقاء البيئة.jpg"/>
          <p:cNvPicPr/>
          <p:nvPr/>
        </p:nvPicPr>
        <p:blipFill>
          <a:blip r:embed="rId2" cstate="print"/>
          <a:srcRect/>
          <a:stretch>
            <a:fillRect/>
          </a:stretch>
        </p:blipFill>
        <p:spPr bwMode="auto">
          <a:xfrm>
            <a:off x="8249912" y="0"/>
            <a:ext cx="894088" cy="9525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ar-LB" dirty="0" smtClean="0">
                <a:cs typeface="A- Amir 3" pitchFamily="2" charset="-78"/>
              </a:rPr>
              <a:t>تخزين الأغذية المعلبة بعد فتحها</a:t>
            </a:r>
            <a:endParaRPr lang="en-US" dirty="0">
              <a:cs typeface="A- Amir 3" pitchFamily="2" charset="-78"/>
            </a:endParaRPr>
          </a:p>
        </p:txBody>
      </p:sp>
      <p:sp>
        <p:nvSpPr>
          <p:cNvPr id="3" name="Content Placeholder 2"/>
          <p:cNvSpPr>
            <a:spLocks noGrp="1"/>
          </p:cNvSpPr>
          <p:nvPr>
            <p:ph sz="quarter" idx="1"/>
          </p:nvPr>
        </p:nvSpPr>
        <p:spPr/>
        <p:txBody>
          <a:bodyPr/>
          <a:lstStyle/>
          <a:p>
            <a:pPr algn="r" rtl="1">
              <a:buNone/>
            </a:pPr>
            <a:r>
              <a:rPr lang="ar-LB" dirty="0" smtClean="0">
                <a:cs typeface="A- Amir 1" pitchFamily="2" charset="-78"/>
              </a:rPr>
              <a:t>متى فتحت العلبة، تصبح عرضة للفساد. لذا، يفضل دائماً طبخها أو وضعها في الثلاجة على الفور. وللمحافظة على طعمها، ينبغي أن تحفظ بأوان بلاستيكية أو زجاجية ثم تبرد بعد ذلك، ينبغي إستخدامها خلال 3 أو 4 أيام كحد أقصى.</a:t>
            </a:r>
            <a:endParaRPr lang="en-US" dirty="0">
              <a:cs typeface="A- Amir 1" pitchFamily="2" charset="-78"/>
            </a:endParaRPr>
          </a:p>
        </p:txBody>
      </p:sp>
      <p:pic>
        <p:nvPicPr>
          <p:cNvPr id="4" name="Picture 3" descr="Z:\دائرة جمعية اصدقاء البيئة\2011\Irshif 2011\IN 2011\اصدقاء البيئة.jpg"/>
          <p:cNvPicPr/>
          <p:nvPr/>
        </p:nvPicPr>
        <p:blipFill>
          <a:blip r:embed="rId2" cstate="print"/>
          <a:srcRect/>
          <a:stretch>
            <a:fillRect/>
          </a:stretch>
        </p:blipFill>
        <p:spPr bwMode="auto">
          <a:xfrm>
            <a:off x="8249912" y="0"/>
            <a:ext cx="894088" cy="9525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ar-LB" dirty="0" smtClean="0">
                <a:cs typeface="A- Amir 3" pitchFamily="2" charset="-78"/>
              </a:rPr>
              <a:t>تنفيس العلبة عند فتحها</a:t>
            </a:r>
            <a:endParaRPr lang="en-US" dirty="0">
              <a:cs typeface="A- Amir 3" pitchFamily="2" charset="-78"/>
            </a:endParaRPr>
          </a:p>
        </p:txBody>
      </p:sp>
      <p:sp>
        <p:nvSpPr>
          <p:cNvPr id="3" name="Content Placeholder 2"/>
          <p:cNvSpPr>
            <a:spLocks noGrp="1"/>
          </p:cNvSpPr>
          <p:nvPr>
            <p:ph sz="quarter" idx="1"/>
          </p:nvPr>
        </p:nvSpPr>
        <p:spPr/>
        <p:txBody>
          <a:bodyPr/>
          <a:lstStyle/>
          <a:p>
            <a:pPr algn="r" rtl="1">
              <a:buNone/>
            </a:pPr>
            <a:r>
              <a:rPr lang="ar-LB" dirty="0" smtClean="0">
                <a:cs typeface="A- Amir 1" pitchFamily="2" charset="-78"/>
              </a:rPr>
              <a:t>ممن الضروري غسل سطح العلبة من الغبار والميكروبات قبل فتحها. ويمكن لبعض العلب أن تصدر صوت ”هس“ أي صوت تنفيس عدن فتحها، وهذا أمر طبيعي لأنها تكون مضغوطة. أما إذا كان الصوت عالياً وفار السائل من داخل العلبة، فهذا يعني أن الأغذية التي في داخلها قد تلفت ويجب رميها.</a:t>
            </a:r>
            <a:endParaRPr lang="en-US" dirty="0">
              <a:cs typeface="A- Amir 1" pitchFamily="2" charset="-78"/>
            </a:endParaRPr>
          </a:p>
        </p:txBody>
      </p:sp>
      <p:pic>
        <p:nvPicPr>
          <p:cNvPr id="4" name="Picture 3" descr="Z:\دائرة جمعية اصدقاء البيئة\2011\Irshif 2011\IN 2011\اصدقاء البيئة.jpg"/>
          <p:cNvPicPr/>
          <p:nvPr/>
        </p:nvPicPr>
        <p:blipFill>
          <a:blip r:embed="rId2" cstate="print"/>
          <a:srcRect/>
          <a:stretch>
            <a:fillRect/>
          </a:stretch>
        </p:blipFill>
        <p:spPr bwMode="auto">
          <a:xfrm>
            <a:off x="8249912" y="0"/>
            <a:ext cx="894088" cy="9525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ar-LB" dirty="0" smtClean="0">
                <a:cs typeface="A- Amir 3" pitchFamily="2" charset="-78"/>
              </a:rPr>
              <a:t>المواد الغذائية المجففة</a:t>
            </a:r>
            <a:endParaRPr lang="en-US" dirty="0">
              <a:cs typeface="A- Amir 3" pitchFamily="2" charset="-78"/>
            </a:endParaRPr>
          </a:p>
        </p:txBody>
      </p:sp>
      <p:sp>
        <p:nvSpPr>
          <p:cNvPr id="3" name="Content Placeholder 2"/>
          <p:cNvSpPr>
            <a:spLocks noGrp="1"/>
          </p:cNvSpPr>
          <p:nvPr>
            <p:ph sz="quarter" idx="1"/>
          </p:nvPr>
        </p:nvSpPr>
        <p:spPr/>
        <p:txBody>
          <a:bodyPr/>
          <a:lstStyle/>
          <a:p>
            <a:pPr algn="r" rtl="1">
              <a:buNone/>
            </a:pPr>
            <a:r>
              <a:rPr lang="ar-LB" dirty="0" smtClean="0">
                <a:cs typeface="A- Amir 1" pitchFamily="2" charset="-78"/>
              </a:rPr>
              <a:t>المواد المجففة لاتفسد بعد خروج الماء منها لكن تفسد عادة ببطئ عندما يفتح المغلف وتتعرض للهواء الخارجي.</a:t>
            </a:r>
            <a:endParaRPr lang="en-US" dirty="0">
              <a:cs typeface="A- Amir 1" pitchFamily="2" charset="-78"/>
            </a:endParaRPr>
          </a:p>
        </p:txBody>
      </p:sp>
      <p:pic>
        <p:nvPicPr>
          <p:cNvPr id="4" name="Picture 3" descr="Z:\دائرة جمعية اصدقاء البيئة\2011\Irshif 2011\IN 2011\اصدقاء البيئة.jpg"/>
          <p:cNvPicPr/>
          <p:nvPr/>
        </p:nvPicPr>
        <p:blipFill>
          <a:blip r:embed="rId2" cstate="print"/>
          <a:srcRect/>
          <a:stretch>
            <a:fillRect/>
          </a:stretch>
        </p:blipFill>
        <p:spPr bwMode="auto">
          <a:xfrm>
            <a:off x="8249912" y="0"/>
            <a:ext cx="894088" cy="9525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gin">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13</TotalTime>
  <Words>266</Words>
  <Application>Microsoft Office PowerPoint</Application>
  <PresentationFormat>On-screen Show (4:3)</PresentationFormat>
  <Paragraphs>14</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Origin</vt:lpstr>
      <vt:lpstr>الأغذية المعلبة والمجففة</vt:lpstr>
      <vt:lpstr>صلاحية الأغذية المعلبة</vt:lpstr>
      <vt:lpstr>تخزين الأغذية المعلبة</vt:lpstr>
      <vt:lpstr>العلب المتضررة</vt:lpstr>
      <vt:lpstr>تخزين الأغذية المعلبة بعد فتحها</vt:lpstr>
      <vt:lpstr>تنفيس العلبة عند فتحها</vt:lpstr>
      <vt:lpstr>المواد الغذائية المجففة</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rola fakih</dc:creator>
  <cp:lastModifiedBy>ra.fh</cp:lastModifiedBy>
  <cp:revision>8</cp:revision>
  <dcterms:created xsi:type="dcterms:W3CDTF">2006-08-16T00:00:00Z</dcterms:created>
  <dcterms:modified xsi:type="dcterms:W3CDTF">2012-12-14T13:24:46Z</dcterms:modified>
</cp:coreProperties>
</file>