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5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1/26/2011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1/26/2011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1/26/2011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81400"/>
            <a:ext cx="7010400" cy="22098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4" algn="r" rtl="1">
              <a:buFont typeface="Wingdings" pitchFamily="2" charset="2"/>
              <a:buChar char="ü"/>
            </a:pPr>
            <a:r>
              <a:rPr lang="ar-LB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- Yaser 1" pitchFamily="2" charset="-78"/>
              </a:rPr>
              <a:t>2011 السنة الدولية للغابات </a:t>
            </a:r>
          </a:p>
          <a:p>
            <a:pPr lvl="4" algn="r" rtl="1">
              <a:buFont typeface="Wingdings" pitchFamily="2" charset="2"/>
              <a:buChar char="ü"/>
            </a:pPr>
            <a:r>
              <a:rPr lang="ar-LB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- Yaser 1" pitchFamily="2" charset="-78"/>
              </a:rPr>
              <a:t>2010-2020 عقد مكافحة التصحر</a:t>
            </a:r>
          </a:p>
          <a:p>
            <a:pPr lvl="4" algn="r" rtl="1">
              <a:buFont typeface="Wingdings" pitchFamily="2" charset="2"/>
              <a:buChar char="ü"/>
            </a:pPr>
            <a:r>
              <a:rPr lang="ar-LB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- Yaser 1" pitchFamily="2" charset="-78"/>
              </a:rPr>
              <a:t>2011-2020 عقد التنوع البيولوجي</a:t>
            </a:r>
            <a:endParaRPr lang="en-US" sz="27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- Yaser 1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90601"/>
            <a:ext cx="7772400" cy="1295399"/>
          </a:xfrm>
        </p:spPr>
        <p:txBody>
          <a:bodyPr/>
          <a:lstStyle/>
          <a:p>
            <a:r>
              <a:rPr lang="ar-LB" b="1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A- Janem 2" pitchFamily="2" charset="-78"/>
              </a:rPr>
              <a:t>الروزنامة البيئية لعام 2011</a:t>
            </a:r>
            <a:endParaRPr lang="en-US" b="1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cs typeface="A- Janem 2" pitchFamily="2" charset="-7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1" y="457197"/>
          <a:ext cx="8305801" cy="5867403"/>
        </p:xfrm>
        <a:graphic>
          <a:graphicData uri="http://schemas.openxmlformats.org/drawingml/2006/table">
            <a:tbl>
              <a:tblPr firstRow="1" bandRow="1">
                <a:tableStyleId>{D03447BB-5D67-496B-8E87-E561075AD55C}</a:tableStyleId>
              </a:tblPr>
              <a:tblGrid>
                <a:gridCol w="1186543"/>
                <a:gridCol w="1229689"/>
                <a:gridCol w="1143397"/>
                <a:gridCol w="1186543"/>
                <a:gridCol w="1186543"/>
                <a:gridCol w="1164967"/>
                <a:gridCol w="1208119"/>
              </a:tblGrid>
              <a:tr h="732693">
                <a:tc gridSpan="7">
                  <a:txBody>
                    <a:bodyPr/>
                    <a:lstStyle/>
                    <a:p>
                      <a:pPr algn="r" rtl="1"/>
                      <a:r>
                        <a:rPr lang="ar-LB" dirty="0" smtClean="0">
                          <a:cs typeface="A- Amir 1" pitchFamily="2" charset="-78"/>
                        </a:rPr>
                        <a:t>أيلول (سبتمبر)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  <a:tr h="732693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الأحد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السبت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الجمعة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الخميس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الأربعاء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الثلاثاء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الإثنين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732693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732693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732693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732691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732693"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738554">
                <a:tc gridSpan="7">
                  <a:txBody>
                    <a:bodyPr/>
                    <a:lstStyle/>
                    <a:p>
                      <a:pPr algn="r" rtl="1">
                        <a:buFont typeface="Wingdings" pitchFamily="2" charset="2"/>
                        <a:buChar char="ü"/>
                      </a:pPr>
                      <a:r>
                        <a:rPr lang="ar-LB" dirty="0" smtClean="0">
                          <a:cs typeface="A- Amir 1" pitchFamily="2" charset="-78"/>
                        </a:rPr>
                        <a:t>16 يوم الأوزون العالمي                                                 22 يوم بلا سيارة</a:t>
                      </a:r>
                    </a:p>
                    <a:p>
                      <a:pPr algn="r" rtl="1">
                        <a:buFont typeface="Wingdings" pitchFamily="2" charset="2"/>
                        <a:buChar char="ü"/>
                      </a:pPr>
                      <a:r>
                        <a:rPr lang="ar-LB" dirty="0" smtClean="0">
                          <a:cs typeface="A- Amir 1" pitchFamily="2" charset="-78"/>
                        </a:rPr>
                        <a:t>28 اليوم العالمي للمستهلك الأخضر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448672"/>
          <a:ext cx="7969117" cy="5652406"/>
        </p:xfrm>
        <a:graphic>
          <a:graphicData uri="http://schemas.openxmlformats.org/drawingml/2006/table">
            <a:tbl>
              <a:tblPr firstRow="1" bandRow="1">
                <a:tableStyleId>{37CE84F3-28C3-443E-9E96-99CF82512B78}</a:tableStyleId>
              </a:tblPr>
              <a:tblGrid>
                <a:gridCol w="1197429"/>
                <a:gridCol w="1240971"/>
                <a:gridCol w="1153887"/>
                <a:gridCol w="370113"/>
                <a:gridCol w="414430"/>
                <a:gridCol w="1197429"/>
                <a:gridCol w="1175655"/>
                <a:gridCol w="1219203"/>
              </a:tblGrid>
              <a:tr h="626541">
                <a:tc gridSpan="8">
                  <a:txBody>
                    <a:bodyPr/>
                    <a:lstStyle/>
                    <a:p>
                      <a:pPr algn="r" rtl="1"/>
                      <a:r>
                        <a:rPr lang="ar-LB" dirty="0" smtClean="0">
                          <a:cs typeface="A- Amir 1" pitchFamily="2" charset="-78"/>
                        </a:rPr>
                        <a:t>تشرين الأول (أكتوبر)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  <a:tr h="626541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الأحد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السبت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الجمعة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الخميس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الأربعاء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الثلاثاء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الإثنين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626541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626541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626541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626539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626541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626541"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631553">
                <a:tc gridSpan="4">
                  <a:txBody>
                    <a:bodyPr/>
                    <a:lstStyle/>
                    <a:p>
                      <a:pPr algn="r" rtl="1">
                        <a:buFont typeface="Wingdings" pitchFamily="2" charset="2"/>
                        <a:buChar char="ü"/>
                      </a:pPr>
                      <a:r>
                        <a:rPr lang="ar-LB" dirty="0" smtClean="0">
                          <a:cs typeface="A- Amir 1" pitchFamily="2" charset="-78"/>
                        </a:rPr>
                        <a:t>12 يوم مكافحة الكوارث</a:t>
                      </a:r>
                    </a:p>
                    <a:p>
                      <a:pPr algn="r" rtl="1">
                        <a:buFont typeface="Wingdings" pitchFamily="2" charset="2"/>
                        <a:buChar char="ü"/>
                      </a:pPr>
                      <a:r>
                        <a:rPr lang="ar-LB" dirty="0" smtClean="0">
                          <a:cs typeface="A- Amir 1" pitchFamily="2" charset="-78"/>
                        </a:rPr>
                        <a:t>16 يوم الغذاء العالمي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r" rtl="1">
                        <a:buFont typeface="Wingdings" pitchFamily="2" charset="2"/>
                        <a:buChar char="ü"/>
                      </a:pPr>
                      <a:r>
                        <a:rPr lang="ar-LB" dirty="0" smtClean="0">
                          <a:cs typeface="A- Amir 1" pitchFamily="2" charset="-78"/>
                        </a:rPr>
                        <a:t>3 يوم الموئل العالمي</a:t>
                      </a:r>
                    </a:p>
                    <a:p>
                      <a:pPr algn="r" rtl="1">
                        <a:buFont typeface="Wingdings" pitchFamily="2" charset="2"/>
                        <a:buChar char="ü"/>
                      </a:pPr>
                      <a:r>
                        <a:rPr lang="ar-LB" dirty="0" smtClean="0">
                          <a:cs typeface="A- Amir 1" pitchFamily="2" charset="-78"/>
                        </a:rPr>
                        <a:t>14 يوم البيئة العربي</a:t>
                      </a:r>
                      <a:endParaRPr lang="en-US" dirty="0" smtClean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1" y="457200"/>
          <a:ext cx="8229599" cy="5867398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175657"/>
                <a:gridCol w="1218407"/>
                <a:gridCol w="1132907"/>
                <a:gridCol w="1175657"/>
                <a:gridCol w="1175657"/>
                <a:gridCol w="1154279"/>
                <a:gridCol w="1197035"/>
              </a:tblGrid>
              <a:tr h="733425">
                <a:tc gridSpan="7">
                  <a:txBody>
                    <a:bodyPr/>
                    <a:lstStyle/>
                    <a:p>
                      <a:pPr algn="r" rtl="1"/>
                      <a:r>
                        <a:rPr lang="ar-LB" dirty="0" smtClean="0">
                          <a:cs typeface="A- Amir 1" pitchFamily="2" charset="-78"/>
                        </a:rPr>
                        <a:t>تشرين الثاني (نوفمبر)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</a:tr>
              <a:tr h="733425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الأحد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السبت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الجمعة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الخميس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الأربعاء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الثلاثاء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الإثنين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</a:tr>
              <a:tr h="733423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</a:tr>
              <a:tr h="733425">
                <a:tc gridSpan="7">
                  <a:txBody>
                    <a:bodyPr/>
                    <a:lstStyle/>
                    <a:p>
                      <a:pPr algn="r" rtl="1"/>
                      <a:r>
                        <a:rPr lang="ar-LB" dirty="0" smtClean="0">
                          <a:cs typeface="A- Amir 1" pitchFamily="2" charset="-78"/>
                        </a:rPr>
                        <a:t>6 اليوم العالمي للحد من استنزاف البيئة في الحروب والنزاعات المسلحة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81000" y="457200"/>
          <a:ext cx="8305802" cy="5943598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186543"/>
                <a:gridCol w="1229689"/>
                <a:gridCol w="1143397"/>
                <a:gridCol w="1186543"/>
                <a:gridCol w="1186543"/>
                <a:gridCol w="1164968"/>
                <a:gridCol w="1208119"/>
              </a:tblGrid>
              <a:tr h="742208">
                <a:tc gridSpan="7">
                  <a:txBody>
                    <a:bodyPr/>
                    <a:lstStyle/>
                    <a:p>
                      <a:pPr algn="r" rtl="1"/>
                      <a:r>
                        <a:rPr lang="ar-LB" dirty="0" smtClean="0">
                          <a:cs typeface="A- Amir 1" pitchFamily="2" charset="-78"/>
                        </a:rPr>
                        <a:t>كانون الأول (ديسمبر)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  <a:tr h="742208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الأحد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السبت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الجمعة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الخميس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الأربعاء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الثلاثاء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الإثنين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</a:tr>
              <a:tr h="742208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</a:tr>
              <a:tr h="742208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</a:tr>
              <a:tr h="742208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</a:tr>
              <a:tr h="742205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</a:tr>
              <a:tr h="742208"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mtClean="0">
                          <a:cs typeface="A- Amir 1" pitchFamily="2" charset="-78"/>
                        </a:rPr>
                        <a:t>31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</a:tr>
              <a:tr h="748145">
                <a:tc gridSpan="7">
                  <a:txBody>
                    <a:bodyPr/>
                    <a:lstStyle/>
                    <a:p>
                      <a:pPr algn="r" rtl="1">
                        <a:buFont typeface="Wingdings" pitchFamily="2" charset="2"/>
                        <a:buChar char="ü"/>
                      </a:pPr>
                      <a:r>
                        <a:rPr lang="ar-LB" dirty="0" smtClean="0">
                          <a:cs typeface="A- Amir 1" pitchFamily="2" charset="-78"/>
                        </a:rPr>
                        <a:t>5 يوم التربة العالمي</a:t>
                      </a:r>
                    </a:p>
                    <a:p>
                      <a:pPr algn="r" rtl="1">
                        <a:buFont typeface="Wingdings" pitchFamily="2" charset="2"/>
                        <a:buChar char="ü"/>
                      </a:pPr>
                      <a:r>
                        <a:rPr lang="ar-LB" dirty="0" smtClean="0">
                          <a:cs typeface="A- Amir 1" pitchFamily="2" charset="-78"/>
                        </a:rPr>
                        <a:t>11 يوم الجبال العالمي</a:t>
                      </a:r>
                      <a:endParaRPr lang="en-US" dirty="0" smtClean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198" y="609600"/>
          <a:ext cx="8229605" cy="5486400"/>
        </p:xfrm>
        <a:graphic>
          <a:graphicData uri="http://schemas.openxmlformats.org/drawingml/2006/table">
            <a:tbl>
              <a:tblPr firstRow="1" bandRow="1">
                <a:tableStyleId>{D03447BB-5D67-496B-8E87-E561075AD55C}</a:tableStyleId>
              </a:tblPr>
              <a:tblGrid>
                <a:gridCol w="1175658"/>
                <a:gridCol w="1175658"/>
                <a:gridCol w="1175658"/>
                <a:gridCol w="1175658"/>
                <a:gridCol w="1175658"/>
                <a:gridCol w="1154279"/>
                <a:gridCol w="1197036"/>
              </a:tblGrid>
              <a:tr h="609600">
                <a:tc gridSpan="7">
                  <a:txBody>
                    <a:bodyPr/>
                    <a:lstStyle/>
                    <a:p>
                      <a:pPr algn="r" rtl="1"/>
                      <a:r>
                        <a:rPr lang="ar-LB" dirty="0" smtClean="0">
                          <a:cs typeface="A- Amir 1" pitchFamily="2" charset="-78"/>
                        </a:rPr>
                        <a:t>كانون الثاني (يناير)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الأحد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السبت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الجمعة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الخميس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الأربعاء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الثلاثاء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الإثنين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609600">
                <a:tc gridSpan="7"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2" y="685802"/>
          <a:ext cx="8305801" cy="5562601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86543"/>
                <a:gridCol w="1154182"/>
                <a:gridCol w="1218904"/>
                <a:gridCol w="1186543"/>
                <a:gridCol w="1186543"/>
                <a:gridCol w="1164967"/>
                <a:gridCol w="1208119"/>
              </a:tblGrid>
              <a:tr h="688441">
                <a:tc gridSpan="7">
                  <a:txBody>
                    <a:bodyPr/>
                    <a:lstStyle/>
                    <a:p>
                      <a:pPr algn="r" rtl="1"/>
                      <a:r>
                        <a:rPr lang="ar-LB" dirty="0" smtClean="0">
                          <a:cs typeface="A- Amir 1" pitchFamily="2" charset="-78"/>
                        </a:rPr>
                        <a:t>شباط (فبراير)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  <a:tr h="688441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الأحد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السبت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الجمعة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الخميس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الأربعاء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الثلاثاء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الإثنين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688441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688441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688441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688441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743514"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688441">
                <a:tc gridSpan="7">
                  <a:txBody>
                    <a:bodyPr/>
                    <a:lstStyle/>
                    <a:p>
                      <a:pPr algn="r" rtl="1"/>
                      <a:r>
                        <a:rPr lang="ar-LB" dirty="0" smtClean="0">
                          <a:cs typeface="A- Amir 1" pitchFamily="2" charset="-78"/>
                        </a:rPr>
                        <a:t>2 شباط اليوم العالمي للأراضي الرطبة 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7200" y="609597"/>
          <a:ext cx="8382003" cy="571500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197429"/>
                <a:gridCol w="1197429"/>
                <a:gridCol w="1197429"/>
                <a:gridCol w="1197429"/>
                <a:gridCol w="1197429"/>
                <a:gridCol w="1175655"/>
                <a:gridCol w="1219203"/>
              </a:tblGrid>
              <a:tr h="713662">
                <a:tc gridSpan="7">
                  <a:txBody>
                    <a:bodyPr/>
                    <a:lstStyle/>
                    <a:p>
                      <a:pPr algn="r" rtl="1"/>
                      <a:r>
                        <a:rPr lang="ar-LB" dirty="0" smtClean="0">
                          <a:cs typeface="A- Amir 1" pitchFamily="2" charset="-78"/>
                        </a:rPr>
                        <a:t>آذار (مارس)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  <a:tr h="713662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الأحد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السبت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الجمعة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الخميس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الأربعاء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الثلاثاء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الإثنين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713662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713662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713662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713662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713662"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</a:tr>
              <a:tr h="719370">
                <a:tc gridSpan="7">
                  <a:txBody>
                    <a:bodyPr/>
                    <a:lstStyle/>
                    <a:p>
                      <a:pPr algn="r" rtl="1"/>
                      <a:r>
                        <a:rPr lang="ar-LB" dirty="0" smtClean="0">
                          <a:cs typeface="A- Amir 1" pitchFamily="2" charset="-78"/>
                        </a:rPr>
                        <a:t>21 يوم الغابات العالمي </a:t>
                      </a:r>
                    </a:p>
                    <a:p>
                      <a:pPr algn="r" rtl="1"/>
                      <a:r>
                        <a:rPr lang="ar-LB" dirty="0" smtClean="0">
                          <a:cs typeface="A- Amir 1" pitchFamily="2" charset="-78"/>
                        </a:rPr>
                        <a:t>22 يوم المياه العالمي 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33402" y="533403"/>
          <a:ext cx="8229600" cy="5791197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175657"/>
                <a:gridCol w="1218408"/>
                <a:gridCol w="1132907"/>
                <a:gridCol w="1175657"/>
                <a:gridCol w="1175657"/>
                <a:gridCol w="1154279"/>
                <a:gridCol w="1197035"/>
              </a:tblGrid>
              <a:tr h="723177">
                <a:tc gridSpan="7">
                  <a:txBody>
                    <a:bodyPr/>
                    <a:lstStyle/>
                    <a:p>
                      <a:pPr algn="r" rtl="1"/>
                      <a:r>
                        <a:rPr lang="ar-LB" dirty="0" smtClean="0">
                          <a:cs typeface="A- Amir 1" pitchFamily="2" charset="-78"/>
                        </a:rPr>
                        <a:t>نيسان (أبريل)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  <a:tr h="723177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الأحد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السبت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الجمعة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الخميس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الأربعاء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الثلاثاء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الإثنين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723177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723177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723177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723174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723177"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728961">
                <a:tc gridSpan="7">
                  <a:txBody>
                    <a:bodyPr/>
                    <a:lstStyle/>
                    <a:p>
                      <a:pPr algn="r" rtl="1"/>
                      <a:r>
                        <a:rPr lang="ar-LB" dirty="0" smtClean="0">
                          <a:cs typeface="A- Amir 1" pitchFamily="2" charset="-78"/>
                        </a:rPr>
                        <a:t>7 يوم</a:t>
                      </a:r>
                      <a:r>
                        <a:rPr lang="ar-LB" baseline="0" dirty="0" smtClean="0">
                          <a:cs typeface="A- Amir 1" pitchFamily="2" charset="-78"/>
                        </a:rPr>
                        <a:t> الصحة </a:t>
                      </a:r>
                      <a:r>
                        <a:rPr lang="ar-LB" baseline="0" dirty="0" smtClean="0">
                          <a:cs typeface="A- Amir 1" pitchFamily="2" charset="-78"/>
                        </a:rPr>
                        <a:t>العالمي                                        </a:t>
                      </a:r>
                      <a:r>
                        <a:rPr lang="ar-LB" baseline="0" dirty="0" smtClean="0">
                          <a:cs typeface="A- Amir 1" pitchFamily="2" charset="-78"/>
                        </a:rPr>
                        <a:t>18 يوم التراث العالمي </a:t>
                      </a:r>
                    </a:p>
                    <a:p>
                      <a:pPr algn="r" rtl="1"/>
                      <a:r>
                        <a:rPr lang="ar-LB" baseline="0" dirty="0" smtClean="0">
                          <a:cs typeface="A- Amir 1" pitchFamily="2" charset="-78"/>
                        </a:rPr>
                        <a:t>22 يوم الأرض 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381000"/>
          <a:ext cx="8382003" cy="5720078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1197429"/>
                <a:gridCol w="1240971"/>
                <a:gridCol w="1153887"/>
                <a:gridCol w="1197429"/>
                <a:gridCol w="1197429"/>
                <a:gridCol w="1175655"/>
                <a:gridCol w="1219203"/>
              </a:tblGrid>
              <a:tr h="635000">
                <a:tc gridSpan="7">
                  <a:txBody>
                    <a:bodyPr/>
                    <a:lstStyle/>
                    <a:p>
                      <a:pPr algn="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أيار (مايو)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  <a:tr h="635000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الأحد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السبت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الجمعة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الخميس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الأربعاء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الثلاثاء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الإثنين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</a:tr>
              <a:tr h="635000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1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</a:tr>
              <a:tr h="635000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8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7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6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5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4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3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2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</a:tr>
              <a:tr h="635000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15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14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12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11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10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9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</a:tr>
              <a:tr h="634998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22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21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20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19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18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17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16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</a:tr>
              <a:tr h="635000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29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28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27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26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25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24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23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</a:tr>
              <a:tr h="635000"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31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30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</a:tr>
              <a:tr h="635000">
                <a:tc gridSpan="7">
                  <a:txBody>
                    <a:bodyPr/>
                    <a:lstStyle/>
                    <a:p>
                      <a:pPr algn="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22 يوم العالمي للتنوع البيولوجي</a:t>
                      </a:r>
                    </a:p>
                    <a:p>
                      <a:pPr algn="r" rtl="1"/>
                      <a:r>
                        <a:rPr lang="ar-LB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cs typeface="A- Amir 1" pitchFamily="2" charset="-78"/>
                        </a:rPr>
                        <a:t>31 اليوم العالمي لمكافحة التدخين </a:t>
                      </a:r>
                      <a:endParaRPr lang="en-US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cs typeface="A- Amir 1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1" y="533400"/>
          <a:ext cx="8305798" cy="579120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1186542"/>
                <a:gridCol w="1229689"/>
                <a:gridCol w="1143397"/>
                <a:gridCol w="1186542"/>
                <a:gridCol w="1186542"/>
                <a:gridCol w="1164967"/>
                <a:gridCol w="1208119"/>
              </a:tblGrid>
              <a:tr h="723177">
                <a:tc gridSpan="7">
                  <a:txBody>
                    <a:bodyPr/>
                    <a:lstStyle/>
                    <a:p>
                      <a:pPr algn="r" rtl="1"/>
                      <a:r>
                        <a:rPr lang="ar-LB" sz="1800" dirty="0" smtClean="0">
                          <a:cs typeface="A- Amir 1" pitchFamily="2" charset="-78"/>
                        </a:rPr>
                        <a:t>حزيران (يونيو)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  <a:tr h="723177"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الأحد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السبت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الجمعة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الخميس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الأربعاء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الثلاثاء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الإثنين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</a:tr>
              <a:tr h="723177"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5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4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3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2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1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80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</a:tr>
              <a:tr h="723177"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12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11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10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9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8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7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6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</a:tr>
              <a:tr h="723177"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19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18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17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16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15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14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13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</a:tr>
              <a:tr h="723175"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26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25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24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23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22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21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20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</a:tr>
              <a:tr h="723177">
                <a:tc>
                  <a:txBody>
                    <a:bodyPr/>
                    <a:lstStyle/>
                    <a:p>
                      <a:pPr algn="ctr" rtl="1"/>
                      <a:endParaRPr lang="en-US" sz="180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80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30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29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28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sz="1800" dirty="0" smtClean="0">
                          <a:cs typeface="A- Amir 1" pitchFamily="2" charset="-78"/>
                        </a:rPr>
                        <a:t>27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</a:tr>
              <a:tr h="728963">
                <a:tc gridSpan="7">
                  <a:txBody>
                    <a:bodyPr/>
                    <a:lstStyle/>
                    <a:p>
                      <a:pPr algn="r" rtl="1"/>
                      <a:r>
                        <a:rPr lang="ar-LB" sz="1800" dirty="0" smtClean="0">
                          <a:cs typeface="A- Amir 1" pitchFamily="2" charset="-78"/>
                        </a:rPr>
                        <a:t>5 يوم البيئة العالمي                                              8</a:t>
                      </a:r>
                      <a:r>
                        <a:rPr lang="ar-LB" sz="1800" baseline="0" dirty="0" smtClean="0">
                          <a:cs typeface="A- Amir 1" pitchFamily="2" charset="-78"/>
                        </a:rPr>
                        <a:t> يوم المحيطات العالمي</a:t>
                      </a:r>
                    </a:p>
                    <a:p>
                      <a:pPr algn="r" rtl="1"/>
                      <a:r>
                        <a:rPr lang="ar-LB" sz="1800" baseline="0" dirty="0" smtClean="0">
                          <a:cs typeface="A- Amir 1" pitchFamily="2" charset="-78"/>
                        </a:rPr>
                        <a:t>17 اليوم العالمي لمكافحة التصحر والجفاف</a:t>
                      </a:r>
                      <a:endParaRPr lang="en-US" sz="1800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447605"/>
          <a:ext cx="8382003" cy="5876994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197429"/>
                <a:gridCol w="1240971"/>
                <a:gridCol w="1153887"/>
                <a:gridCol w="1197429"/>
                <a:gridCol w="1197429"/>
                <a:gridCol w="1175655"/>
                <a:gridCol w="1219203"/>
              </a:tblGrid>
              <a:tr h="732488">
                <a:tc gridSpan="7">
                  <a:txBody>
                    <a:bodyPr/>
                    <a:lstStyle/>
                    <a:p>
                      <a:pPr algn="r" rtl="1"/>
                      <a:r>
                        <a:rPr lang="ar-LB" dirty="0" smtClean="0">
                          <a:cs typeface="A- Amir 1" pitchFamily="2" charset="-78"/>
                        </a:rPr>
                        <a:t> تموز</a:t>
                      </a:r>
                      <a:r>
                        <a:rPr lang="ar-LB" baseline="0" dirty="0" smtClean="0">
                          <a:cs typeface="A- Amir 1" pitchFamily="2" charset="-78"/>
                        </a:rPr>
                        <a:t> </a:t>
                      </a:r>
                      <a:r>
                        <a:rPr lang="ar-LB" baseline="0" dirty="0" smtClean="0">
                          <a:cs typeface="A- Amir 1" pitchFamily="2" charset="-78"/>
                        </a:rPr>
                        <a:t>(يوليو)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  <a:tr h="732488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الأحد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السبت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الجمعة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الخميس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الأربعاء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الثلاثاء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الإثنين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732488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732488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749580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13</a:t>
                      </a:r>
                    </a:p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732486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732488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732488">
                <a:tc gridSpan="7">
                  <a:txBody>
                    <a:bodyPr/>
                    <a:lstStyle/>
                    <a:p>
                      <a:pPr algn="r" rtl="1">
                        <a:buFont typeface="Wingdings" pitchFamily="2" charset="2"/>
                        <a:buChar char="ü"/>
                      </a:pPr>
                      <a:r>
                        <a:rPr lang="ar-LB" dirty="0" smtClean="0">
                          <a:cs typeface="A- Amir 1" pitchFamily="2" charset="-78"/>
                        </a:rPr>
                        <a:t>11 يوم السكان العالمي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231136" y="1267968"/>
          <a:ext cx="208280" cy="365760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3169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81000" y="533400"/>
          <a:ext cx="8382003" cy="5867398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197429"/>
                <a:gridCol w="1240971"/>
                <a:gridCol w="1153887"/>
                <a:gridCol w="1197429"/>
                <a:gridCol w="1197429"/>
                <a:gridCol w="1175655"/>
                <a:gridCol w="1219203"/>
              </a:tblGrid>
              <a:tr h="731961">
                <a:tc gridSpan="7">
                  <a:txBody>
                    <a:bodyPr/>
                    <a:lstStyle/>
                    <a:p>
                      <a:pPr algn="r" rtl="1"/>
                      <a:r>
                        <a:rPr lang="ar-LB" dirty="0" smtClean="0">
                          <a:cs typeface="A- Amir 1" pitchFamily="2" charset="-78"/>
                        </a:rPr>
                        <a:t>آب (أغسطس)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  <a:tr h="731961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الأحد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السبت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الجمعة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الخميس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الأربعاء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الثلاثاء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الإثنين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731961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737817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13</a:t>
                      </a:r>
                    </a:p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731961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15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731959"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28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27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26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25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24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23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22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731961"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31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30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LB" dirty="0" smtClean="0">
                          <a:cs typeface="A- Amir 1" pitchFamily="2" charset="-78"/>
                        </a:rPr>
                        <a:t>29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737817">
                <a:tc gridSpan="7">
                  <a:txBody>
                    <a:bodyPr/>
                    <a:lstStyle/>
                    <a:p>
                      <a:pPr algn="r" rtl="1">
                        <a:buFont typeface="Wingdings" pitchFamily="2" charset="2"/>
                        <a:buChar char="ü"/>
                      </a:pPr>
                      <a:r>
                        <a:rPr lang="ar-LB" dirty="0" smtClean="0">
                          <a:cs typeface="A- Amir 1" pitchFamily="2" charset="-78"/>
                        </a:rPr>
                        <a:t>9 يوم الشعوب الفطرية</a:t>
                      </a:r>
                    </a:p>
                    <a:p>
                      <a:pPr algn="r" rtl="1">
                        <a:buFont typeface="Wingdings" pitchFamily="2" charset="2"/>
                        <a:buChar char="ü"/>
                      </a:pPr>
                      <a:r>
                        <a:rPr lang="ar-LB" dirty="0" smtClean="0">
                          <a:cs typeface="A- Amir 1" pitchFamily="2" charset="-78"/>
                        </a:rPr>
                        <a:t>12 يوم الشباب العالمي</a:t>
                      </a:r>
                      <a:endParaRPr lang="en-US" dirty="0">
                        <a:cs typeface="A- Amir 1" pitchFamily="2" charset="-78"/>
                      </a:endParaRPr>
                    </a:p>
                  </a:txBody>
                  <a:tcPr>
                    <a:cell3D prstMaterial="dkEdge">
                      <a:bevel w="50800" prst="hardEdge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Custom 2">
      <a:dk1>
        <a:srgbClr val="54A838"/>
      </a:dk1>
      <a:lt1>
        <a:sysClr val="window" lastClr="FFFFFF"/>
      </a:lt1>
      <a:dk2>
        <a:srgbClr val="6ADAFA"/>
      </a:dk2>
      <a:lt2>
        <a:srgbClr val="92D050"/>
      </a:lt2>
      <a:accent1>
        <a:srgbClr val="7E9532"/>
      </a:accent1>
      <a:accent2>
        <a:srgbClr val="716B00"/>
      </a:accent2>
      <a:accent3>
        <a:srgbClr val="0BD0D9"/>
      </a:accent3>
      <a:accent4>
        <a:srgbClr val="10CF9B"/>
      </a:accent4>
      <a:accent5>
        <a:srgbClr val="54A838"/>
      </a:accent5>
      <a:accent6>
        <a:srgbClr val="A5C249"/>
      </a:accent6>
      <a:hlink>
        <a:srgbClr val="A9A100"/>
      </a:hlink>
      <a:folHlink>
        <a:srgbClr val="85DFD0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69</TotalTime>
  <Words>627</Words>
  <Application>Microsoft Office PowerPoint</Application>
  <PresentationFormat>On-screen Show (4:3)</PresentationFormat>
  <Paragraphs>486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Paper</vt:lpstr>
      <vt:lpstr>الروزنامة البيئية لعام 2011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2011</dc:title>
  <dc:creator/>
  <cp:lastModifiedBy>rolla</cp:lastModifiedBy>
  <cp:revision>21</cp:revision>
  <dcterms:created xsi:type="dcterms:W3CDTF">2006-08-16T00:00:00Z</dcterms:created>
  <dcterms:modified xsi:type="dcterms:W3CDTF">2011-01-26T10:46:26Z</dcterms:modified>
</cp:coreProperties>
</file>